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19"/>
  </p:notesMasterIdLst>
  <p:sldIdLst>
    <p:sldId id="256" r:id="rId2"/>
    <p:sldId id="257" r:id="rId3"/>
    <p:sldId id="270" r:id="rId4"/>
    <p:sldId id="271" r:id="rId5"/>
    <p:sldId id="260" r:id="rId6"/>
    <p:sldId id="261" r:id="rId7"/>
    <p:sldId id="259" r:id="rId8"/>
    <p:sldId id="262" r:id="rId9"/>
    <p:sldId id="263" r:id="rId10"/>
    <p:sldId id="267" r:id="rId11"/>
    <p:sldId id="268" r:id="rId12"/>
    <p:sldId id="264" r:id="rId13"/>
    <p:sldId id="265" r:id="rId14"/>
    <p:sldId id="269" r:id="rId15"/>
    <p:sldId id="266" r:id="rId16"/>
    <p:sldId id="272" r:id="rId17"/>
    <p:sldId id="273" r:id="rId18"/>
  </p:sldIdLst>
  <p:sldSz cx="9144000" cy="6858000" type="screen4x3"/>
  <p:notesSz cx="6858000" cy="9144000"/>
  <p:embeddedFontLst>
    <p:embeddedFont>
      <p:font typeface="Calibri" panose="020F0502020204030204" pitchFamily="34" charset="0"/>
      <p:regular r:id="rId20"/>
      <p:bold r:id="rId21"/>
      <p:italic r:id="rId22"/>
      <p:boldItalic r:id="rId23"/>
    </p:embeddedFont>
    <p:embeddedFont>
      <p:font typeface="Montserrat" panose="020B0604020202020204" charset="0"/>
      <p:regular r:id="rId24"/>
      <p:bold r:id="rId25"/>
      <p:italic r:id="rId26"/>
      <p:boldItalic r:id="rId27"/>
    </p:embeddedFont>
    <p:embeddedFont>
      <p:font typeface="Montserrat Medium"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4FFDF3-D8E9-412B-9BC8-6D6446552AF4}">
  <a:tblStyle styleId="{B74FFDF3-D8E9-412B-9BC8-6D6446552AF4}"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9F9F9"/>
          </a:solidFill>
        </a:fill>
      </a:tcStyle>
    </a:wholeTbl>
    <a:band1H>
      <a:tcTxStyle/>
      <a:tcStyle>
        <a:tcBdr/>
        <a:fill>
          <a:solidFill>
            <a:srgbClr val="F2F2F2"/>
          </a:solidFill>
        </a:fill>
      </a:tcStyle>
    </a:band1H>
    <a:band2H>
      <a:tcTxStyle/>
      <a:tcStyle>
        <a:tcBdr/>
      </a:tcStyle>
    </a:band2H>
    <a:band1V>
      <a:tcTxStyle/>
      <a:tcStyle>
        <a:tcBdr/>
        <a:fill>
          <a:solidFill>
            <a:srgbClr val="F2F2F2"/>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8D62012A-E22E-4B76-942B-5BF1374BAE0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0987F86-8F14-4D62-B3BF-A9F076ABC4DE}"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8" autoAdjust="0"/>
    <p:restoredTop sz="79553" autoAdjust="0"/>
  </p:normalViewPr>
  <p:slideViewPr>
    <p:cSldViewPr snapToGrid="0">
      <p:cViewPr varScale="1">
        <p:scale>
          <a:sx n="78" d="100"/>
          <a:sy n="78" d="100"/>
        </p:scale>
        <p:origin x="108" y="24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eg>
</file>

<file path=ppt/media/image6.png>
</file>

<file path=ppt/media/image7.png>
</file>

<file path=ppt/media/image8.jp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200" b="0" i="0" u="none" strike="noStrike" cap="none" dirty="0">
                <a:solidFill>
                  <a:schemeClr val="dk1"/>
                </a:solidFill>
                <a:effectLst/>
                <a:latin typeface="Calibri"/>
                <a:cs typeface="Calibri"/>
                <a:sym typeface="Calibri"/>
              </a:rPr>
              <a:t>Good evening everyone, I have chosen my final project as maze solving in a complex environment through the machine learning method using Q learning Algorithm.</a:t>
            </a:r>
            <a:endParaRPr dirty="0"/>
          </a:p>
        </p:txBody>
      </p:sp>
      <p:sp>
        <p:nvSpPr>
          <p:cNvPr id="116" name="Google Shape;116;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485695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7a3e49c57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7a3e49c57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From the graphs, you can clearly observe that the, for a smaller grid space, it takes less than 20 iterations to converge for the agent to reach the goal after fine tuning.</a:t>
            </a:r>
            <a:endParaRPr dirty="0"/>
          </a:p>
        </p:txBody>
      </p:sp>
      <p:sp>
        <p:nvSpPr>
          <p:cNvPr id="200" name="Google Shape;200;g77a3e49c57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very fine irregularities in the graph is because of the reward that’s provided for the empty cell as negative. This is because, for a larger grid space the agent learns quick.</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383485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7a3e49c57_1_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7a3e49c57_1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Also, as Q learning is off policy algorithm</a:t>
            </a:r>
            <a:endParaRPr dirty="0"/>
          </a:p>
        </p:txBody>
      </p:sp>
      <p:sp>
        <p:nvSpPr>
          <p:cNvPr id="213" name="Google Shape;213;g77a3e49c57_1_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So, here’s the quick overview of the slides that I am going to present</a:t>
            </a:r>
          </a:p>
        </p:txBody>
      </p:sp>
      <p:sp>
        <p:nvSpPr>
          <p:cNvPr id="122" name="Google Shape;122;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b="0" i="0" u="none" strike="noStrike" cap="none" dirty="0">
                <a:solidFill>
                  <a:schemeClr val="dk1"/>
                </a:solidFill>
                <a:effectLst/>
                <a:latin typeface="Calibri"/>
                <a:ea typeface="Calibri"/>
                <a:cs typeface="Calibri"/>
                <a:sym typeface="Calibri"/>
              </a:rPr>
              <a:t>Reinforcement learning (RL) algorithms are a subset of ML algorithms that hope to maximize the cumulative reward of a software agent in an unknown environment.</a:t>
            </a:r>
          </a:p>
          <a:p>
            <a:endParaRPr lang="en-US" sz="1200" b="0" i="0" u="none" strike="noStrike" cap="none" dirty="0">
              <a:solidFill>
                <a:schemeClr val="dk1"/>
              </a:solidFill>
              <a:effectLst/>
              <a:latin typeface="Calibri"/>
              <a:cs typeface="Calibri"/>
              <a:sym typeface="Calibri"/>
            </a:endParaRPr>
          </a:p>
          <a:p>
            <a:r>
              <a:rPr lang="en-US" dirty="0"/>
              <a:t> The chosen example is an scalable discrete state and discrete action space task</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78295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err="1">
                <a:solidFill>
                  <a:schemeClr val="dk1"/>
                </a:solidFill>
                <a:effectLst/>
                <a:latin typeface="Calibri"/>
                <a:ea typeface="Calibri"/>
                <a:cs typeface="Calibri"/>
                <a:sym typeface="Calibri"/>
              </a:rPr>
              <a:t>QLearning</a:t>
            </a:r>
            <a:r>
              <a:rPr lang="en-US" sz="1200" b="0" i="0" u="none" strike="noStrike" cap="none" dirty="0">
                <a:solidFill>
                  <a:schemeClr val="dk1"/>
                </a:solidFill>
                <a:effectLst/>
                <a:latin typeface="Calibri"/>
                <a:ea typeface="Calibri"/>
                <a:cs typeface="Calibri"/>
                <a:sym typeface="Calibri"/>
              </a:rPr>
              <a:t> is an iterative, dynamic programming algorithm with a few parameters</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663121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US" sz="1200" b="0" i="0" u="none" strike="noStrike" cap="none" dirty="0">
                <a:solidFill>
                  <a:schemeClr val="dk1"/>
                </a:solidFill>
                <a:effectLst/>
                <a:latin typeface="Calibri"/>
                <a:ea typeface="Calibri"/>
                <a:cs typeface="Calibri"/>
                <a:sym typeface="Calibri"/>
              </a:rPr>
              <a:t>In our project the 6 main things would be set of states and actions, an agent goal, actions that are available from current state to next state</a:t>
            </a:r>
            <a:endParaRPr dirty="0"/>
          </a:p>
        </p:txBody>
      </p:sp>
      <p:sp>
        <p:nvSpPr>
          <p:cNvPr id="147" name="Google Shape;14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In order to enhance the q learning we use two types of moves which are exploitation and exploration.</a:t>
            </a:r>
            <a:r>
              <a:rPr lang="en-US" sz="1200" b="0" i="0" u="none" strike="noStrike" cap="none" dirty="0">
                <a:solidFill>
                  <a:schemeClr val="dk1"/>
                </a:solidFill>
                <a:effectLst/>
                <a:latin typeface="Calibri"/>
                <a:ea typeface="Calibri"/>
                <a:cs typeface="Calibri"/>
                <a:sym typeface="Calibri"/>
              </a:rPr>
              <a:t> The agent can either exploit known states with high rewards or explore more of the state space. It’s important to maintain the balance between these two strategies to find efficient paths to optimal values.</a:t>
            </a:r>
            <a:endParaRPr lang="en-US" dirty="0"/>
          </a:p>
        </p:txBody>
      </p:sp>
      <p:sp>
        <p:nvSpPr>
          <p:cNvPr id="156" name="Google Shape;156;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This is the environment that I’ve developed. The orange rectangle is the agent, grey, black and yellow colored agents are the wall and pits. The agent can move in four directions which is UP,DOWN , RIGHT AND LEFT. When the agent reaches the goal a positive reward is given.</a:t>
            </a:r>
            <a:endParaRPr dirty="0"/>
          </a:p>
        </p:txBody>
      </p:sp>
      <p:sp>
        <p:nvSpPr>
          <p:cNvPr id="134" name="Google Shape;134;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7a3e49c57_0_1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77a3e49c57_0_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Here you can see the Q table that’s generated for the 10x10 grid for two episodes.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order </a:t>
            </a:r>
            <a:r>
              <a:rPr lang="en-US" dirty="0" err="1"/>
              <a:t>toi</a:t>
            </a:r>
            <a:r>
              <a:rPr lang="en-US" dirty="0"/>
              <a:t> employ </a:t>
            </a:r>
            <a:r>
              <a:rPr lang="en-US" dirty="0" err="1"/>
              <a:t>smnoother</a:t>
            </a:r>
            <a:r>
              <a:rPr lang="en-US" dirty="0"/>
              <a:t> learning process, the learning rate needs to be tuned  as how much you accepts the new value vs the old value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On the other hand, after tuning the learning parameters of Q table, it is observed that the convergence is observed to be very fast for the learning rate especially.</a:t>
            </a:r>
          </a:p>
        </p:txBody>
      </p:sp>
      <p:sp>
        <p:nvSpPr>
          <p:cNvPr id="167" name="Google Shape;167;g77a3e49c57_0_1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1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3665778" y="898823"/>
            <a:ext cx="4936744" cy="1470025"/>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Clr>
                <a:schemeClr val="lt1"/>
              </a:buClr>
              <a:buSzPts val="4800"/>
              <a:buFont typeface="Arial"/>
              <a:buNone/>
              <a:defRPr sz="48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3579184" y="2368848"/>
            <a:ext cx="5023338" cy="1122032"/>
          </a:xfrm>
          <a:prstGeom prst="rect">
            <a:avLst/>
          </a:prstGeom>
          <a:noFill/>
          <a:ln>
            <a:noFill/>
          </a:ln>
        </p:spPr>
        <p:txBody>
          <a:bodyPr spcFirstLastPara="1" wrap="square" lIns="91425" tIns="45700" rIns="91425" bIns="45700" anchor="t" anchorCtr="0">
            <a:noAutofit/>
          </a:bodyPr>
          <a:lstStyle>
            <a:lvl1pPr lvl="0" algn="r">
              <a:spcBef>
                <a:spcPts val="320"/>
              </a:spcBef>
              <a:spcAft>
                <a:spcPts val="0"/>
              </a:spcAft>
              <a:buClr>
                <a:srgbClr val="595959"/>
              </a:buClr>
              <a:buSzPts val="1600"/>
              <a:buNone/>
              <a:defRPr sz="1600" cap="none">
                <a:solidFill>
                  <a:srgbClr val="595959"/>
                </a:solidFill>
                <a:latin typeface="Montserrat Medium"/>
                <a:ea typeface="Montserrat Medium"/>
                <a:cs typeface="Montserrat Medium"/>
                <a:sym typeface="Montserrat Medium"/>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ubhead, three  images">
  <p:cSld name="Title, subhead, three  images">
    <p:bg>
      <p:bgPr>
        <a:blipFill>
          <a:blip r:embed="rId2">
            <a:alphaModFix/>
          </a:blip>
          <a:stretch>
            <a:fillRect/>
          </a:stretch>
        </a:blipFill>
        <a:effectLst/>
      </p:bgPr>
    </p:bg>
    <p:spTree>
      <p:nvGrpSpPr>
        <p:cNvPr id="1" name="Shape 62"/>
        <p:cNvGrpSpPr/>
        <p:nvPr/>
      </p:nvGrpSpPr>
      <p:grpSpPr>
        <a:xfrm>
          <a:off x="0" y="0"/>
          <a:ext cx="0" cy="0"/>
          <a:chOff x="0" y="0"/>
          <a:chExt cx="0" cy="0"/>
        </a:xfrm>
      </p:grpSpPr>
      <p:sp>
        <p:nvSpPr>
          <p:cNvPr id="63" name="Google Shape;63;p11"/>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1"/>
          <p:cNvSpPr txBox="1">
            <a:spLocks noGrp="1"/>
          </p:cNvSpPr>
          <p:nvPr>
            <p:ph type="body" idx="1"/>
          </p:nvPr>
        </p:nvSpPr>
        <p:spPr>
          <a:xfrm>
            <a:off x="457200" y="1962866"/>
            <a:ext cx="8115526" cy="663909"/>
          </a:xfrm>
          <a:prstGeom prst="rect">
            <a:avLst/>
          </a:prstGeom>
          <a:noFill/>
          <a:ln>
            <a:noFill/>
          </a:ln>
        </p:spPr>
        <p:txBody>
          <a:bodyPr spcFirstLastPara="1" wrap="square" lIns="91425" tIns="45700" rIns="91425" bIns="45700" anchor="t" anchorCtr="0">
            <a:noAutofit/>
          </a:bodyPr>
          <a:lstStyle>
            <a:lvl1pPr marL="457200" lvl="0" indent="-228600" algn="l">
              <a:spcBef>
                <a:spcPts val="400"/>
              </a:spcBef>
              <a:spcAft>
                <a:spcPts val="0"/>
              </a:spcAft>
              <a:buClr>
                <a:schemeClr val="dk1"/>
              </a:buClr>
              <a:buSzPts val="2000"/>
              <a:buFont typeface="Arial"/>
              <a:buNone/>
              <a:defRPr sz="2000">
                <a:solidFill>
                  <a:schemeClr val="dk1"/>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5" name="Google Shape;65;p11"/>
          <p:cNvSpPr>
            <a:spLocks noGrp="1"/>
          </p:cNvSpPr>
          <p:nvPr>
            <p:ph type="pic" idx="2"/>
          </p:nvPr>
        </p:nvSpPr>
        <p:spPr>
          <a:xfrm>
            <a:off x="457200" y="2626775"/>
            <a:ext cx="2450777" cy="2934676"/>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6" name="Google Shape;66;p11"/>
          <p:cNvSpPr>
            <a:spLocks noGrp="1"/>
          </p:cNvSpPr>
          <p:nvPr>
            <p:ph type="pic" idx="3"/>
          </p:nvPr>
        </p:nvSpPr>
        <p:spPr>
          <a:xfrm>
            <a:off x="3289574" y="2626775"/>
            <a:ext cx="2450777" cy="2934676"/>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7" name="Google Shape;67;p11"/>
          <p:cNvSpPr>
            <a:spLocks noGrp="1"/>
          </p:cNvSpPr>
          <p:nvPr>
            <p:ph type="pic" idx="4"/>
          </p:nvPr>
        </p:nvSpPr>
        <p:spPr>
          <a:xfrm>
            <a:off x="6121949" y="2626775"/>
            <a:ext cx="2450777" cy="2934676"/>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3 subhead levels, text">
  <p:cSld name="Title, 3 subhead levels, text">
    <p:bg>
      <p:bgPr>
        <a:blipFill>
          <a:blip r:embed="rId2">
            <a:alphaModFix/>
          </a:blip>
          <a:stretch>
            <a:fillRect/>
          </a:stretch>
        </a:blipFill>
        <a:effectLst/>
      </p:bgPr>
    </p:bg>
    <p:spTree>
      <p:nvGrpSpPr>
        <p:cNvPr id="1" name="Shape 69"/>
        <p:cNvGrpSpPr/>
        <p:nvPr/>
      </p:nvGrpSpPr>
      <p:grpSpPr>
        <a:xfrm>
          <a:off x="0" y="0"/>
          <a:ext cx="0" cy="0"/>
          <a:chOff x="0" y="0"/>
          <a:chExt cx="0" cy="0"/>
        </a:xfrm>
      </p:grpSpPr>
      <p:sp>
        <p:nvSpPr>
          <p:cNvPr id="70" name="Google Shape;70;p12"/>
          <p:cNvSpPr txBox="1">
            <a:spLocks noGrp="1"/>
          </p:cNvSpPr>
          <p:nvPr>
            <p:ph type="body" idx="1"/>
          </p:nvPr>
        </p:nvSpPr>
        <p:spPr>
          <a:xfrm>
            <a:off x="457200" y="2149230"/>
            <a:ext cx="8115526" cy="3976933"/>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228600" algn="l">
              <a:spcBef>
                <a:spcPts val="1632"/>
              </a:spcBef>
              <a:spcAft>
                <a:spcPts val="0"/>
              </a:spcAft>
              <a:buClr>
                <a:schemeClr val="dk1"/>
              </a:buClr>
              <a:buSzPts val="1800"/>
              <a:buFont typeface="Montserrat Medium"/>
              <a:buNone/>
              <a:defRPr sz="1800" cap="none">
                <a:latin typeface="Montserrat Medium"/>
                <a:ea typeface="Montserrat Medium"/>
                <a:cs typeface="Montserrat Medium"/>
                <a:sym typeface="Montserrat Medium"/>
              </a:defRPr>
            </a:lvl3pPr>
            <a:lvl4pPr marL="1828800" lvl="3" indent="-228600" algn="l">
              <a:spcBef>
                <a:spcPts val="984"/>
              </a:spcBef>
              <a:spcAft>
                <a:spcPts val="0"/>
              </a:spcAft>
              <a:buClr>
                <a:schemeClr val="dk1"/>
              </a:buClr>
              <a:buSzPts val="1600"/>
              <a:buFont typeface="Montserrat"/>
              <a:buNone/>
              <a:defRPr sz="1600" b="0" i="0" cap="none">
                <a:latin typeface="Montserrat"/>
                <a:ea typeface="Montserrat"/>
                <a:cs typeface="Montserrat"/>
                <a:sym typeface="Montserrat"/>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2"/>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subhead and text">
  <p:cSld name="1_Title, subhead and text">
    <p:bg>
      <p:bgPr>
        <a:blipFill>
          <a:blip r:embed="rId2">
            <a:alphaModFix/>
          </a:blip>
          <a:stretch>
            <a:fillRect/>
          </a:stretch>
        </a:blipFill>
        <a:effectLst/>
      </p:bgPr>
    </p:bg>
    <p:spTree>
      <p:nvGrpSpPr>
        <p:cNvPr id="1" name="Shape 73"/>
        <p:cNvGrpSpPr/>
        <p:nvPr/>
      </p:nvGrpSpPr>
      <p:grpSpPr>
        <a:xfrm>
          <a:off x="0" y="0"/>
          <a:ext cx="0" cy="0"/>
          <a:chOff x="0" y="0"/>
          <a:chExt cx="0" cy="0"/>
        </a:xfrm>
      </p:grpSpPr>
      <p:sp>
        <p:nvSpPr>
          <p:cNvPr id="74" name="Google Shape;74;p13"/>
          <p:cNvSpPr txBox="1">
            <a:spLocks noGrp="1"/>
          </p:cNvSpPr>
          <p:nvPr>
            <p:ph type="body" idx="1"/>
          </p:nvPr>
        </p:nvSpPr>
        <p:spPr>
          <a:xfrm>
            <a:off x="457200" y="2149230"/>
            <a:ext cx="8115526" cy="3957395"/>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3"/>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3"/>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subhead, text and right image">
  <p:cSld name="1_Title, subhead, text and right image">
    <p:bg>
      <p:bgPr>
        <a:blipFill>
          <a:blip r:embed="rId2">
            <a:alphaModFix/>
          </a:blip>
          <a:stretch>
            <a:fillRect/>
          </a:stretch>
        </a:blip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4"/>
          <p:cNvSpPr txBox="1">
            <a:spLocks noGrp="1"/>
          </p:cNvSpPr>
          <p:nvPr>
            <p:ph type="body" idx="1"/>
          </p:nvPr>
        </p:nvSpPr>
        <p:spPr>
          <a:xfrm>
            <a:off x="457200" y="2149230"/>
            <a:ext cx="8115526" cy="544897"/>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0" name="Google Shape;80;p14"/>
          <p:cNvSpPr txBox="1">
            <a:spLocks noGrp="1"/>
          </p:cNvSpPr>
          <p:nvPr>
            <p:ph type="body" idx="2"/>
          </p:nvPr>
        </p:nvSpPr>
        <p:spPr>
          <a:xfrm>
            <a:off x="4579816" y="2686565"/>
            <a:ext cx="3992910" cy="3253127"/>
          </a:xfrm>
          <a:prstGeom prst="rect">
            <a:avLst/>
          </a:prstGeom>
          <a:noFill/>
          <a:ln>
            <a:noFill/>
          </a:ln>
        </p:spPr>
        <p:txBody>
          <a:bodyPr spcFirstLastPara="1" wrap="square" lIns="91425" tIns="45700" rIns="91425" bIns="45700" anchor="t" anchorCtr="0">
            <a:noAutofit/>
          </a:bodyPr>
          <a:lstStyle>
            <a:lvl1pPr marL="457200" lvl="0" indent="-228600" algn="l">
              <a:spcBef>
                <a:spcPts val="540"/>
              </a:spcBef>
              <a:spcAft>
                <a:spcPts val="0"/>
              </a:spcAft>
              <a:buClr>
                <a:schemeClr val="dk1"/>
              </a:buClr>
              <a:buSzPts val="2700"/>
              <a:buFont typeface="Arial"/>
              <a:buNone/>
              <a:defRPr sz="2700">
                <a:solidFill>
                  <a:schemeClr val="dk1"/>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4"/>
          <p:cNvSpPr>
            <a:spLocks noGrp="1"/>
          </p:cNvSpPr>
          <p:nvPr>
            <p:ph type="pic" idx="3"/>
          </p:nvPr>
        </p:nvSpPr>
        <p:spPr>
          <a:xfrm>
            <a:off x="457200" y="2830894"/>
            <a:ext cx="3672704" cy="3108798"/>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2" name="Google Shape;82;p14"/>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Title, subhead, text and left  image">
  <p:cSld name="2_Title, subhead, text and left  image">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15"/>
          <p:cNvSpPr txBox="1">
            <a:spLocks noGrp="1"/>
          </p:cNvSpPr>
          <p:nvPr>
            <p:ph type="body" idx="1"/>
          </p:nvPr>
        </p:nvSpPr>
        <p:spPr>
          <a:xfrm>
            <a:off x="457200" y="2149230"/>
            <a:ext cx="8115526" cy="544897"/>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5" name="Google Shape;85;p15"/>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5"/>
          <p:cNvSpPr txBox="1">
            <a:spLocks noGrp="1"/>
          </p:cNvSpPr>
          <p:nvPr>
            <p:ph type="body" idx="2"/>
          </p:nvPr>
        </p:nvSpPr>
        <p:spPr>
          <a:xfrm>
            <a:off x="457200" y="2686565"/>
            <a:ext cx="3992910" cy="3253127"/>
          </a:xfrm>
          <a:prstGeom prst="rect">
            <a:avLst/>
          </a:prstGeom>
          <a:noFill/>
          <a:ln>
            <a:noFill/>
          </a:ln>
        </p:spPr>
        <p:txBody>
          <a:bodyPr spcFirstLastPara="1" wrap="square" lIns="91425" tIns="45700" rIns="91425" bIns="45700" anchor="t" anchorCtr="0">
            <a:noAutofit/>
          </a:bodyPr>
          <a:lstStyle>
            <a:lvl1pPr marL="457200" lvl="0" indent="-228600" algn="l">
              <a:spcBef>
                <a:spcPts val="540"/>
              </a:spcBef>
              <a:spcAft>
                <a:spcPts val="0"/>
              </a:spcAft>
              <a:buClr>
                <a:schemeClr val="dk1"/>
              </a:buClr>
              <a:buSzPts val="2700"/>
              <a:buFont typeface="Arial"/>
              <a:buNone/>
              <a:defRPr sz="2700">
                <a:solidFill>
                  <a:schemeClr val="dk1"/>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7" name="Google Shape;87;p15"/>
          <p:cNvSpPr>
            <a:spLocks noGrp="1"/>
          </p:cNvSpPr>
          <p:nvPr>
            <p:ph type="pic" idx="3"/>
          </p:nvPr>
        </p:nvSpPr>
        <p:spPr>
          <a:xfrm>
            <a:off x="4900022" y="2830894"/>
            <a:ext cx="3672704" cy="3108798"/>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8" name="Google Shape;88;p15"/>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Title, subhead, three  images">
  <p:cSld name="1_Title, subhead, three  images">
    <p:bg>
      <p:bgPr>
        <a:blipFill>
          <a:blip r:embed="rId2">
            <a:alphaModFix/>
          </a:blip>
          <a:stretch>
            <a:fillRect/>
          </a:stretch>
        </a:blipFill>
        <a:effectLst/>
      </p:bgPr>
    </p:bg>
    <p:spTree>
      <p:nvGrpSpPr>
        <p:cNvPr id="1" name="Shape 89"/>
        <p:cNvGrpSpPr/>
        <p:nvPr/>
      </p:nvGrpSpPr>
      <p:grpSpPr>
        <a:xfrm>
          <a:off x="0" y="0"/>
          <a:ext cx="0" cy="0"/>
          <a:chOff x="0" y="0"/>
          <a:chExt cx="0" cy="0"/>
        </a:xfrm>
      </p:grpSpPr>
      <p:sp>
        <p:nvSpPr>
          <p:cNvPr id="90" name="Google Shape;90;p16"/>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6"/>
          <p:cNvSpPr txBox="1">
            <a:spLocks noGrp="1"/>
          </p:cNvSpPr>
          <p:nvPr>
            <p:ph type="body" idx="1"/>
          </p:nvPr>
        </p:nvSpPr>
        <p:spPr>
          <a:xfrm>
            <a:off x="457200" y="1962866"/>
            <a:ext cx="8115526" cy="663909"/>
          </a:xfrm>
          <a:prstGeom prst="rect">
            <a:avLst/>
          </a:prstGeom>
          <a:noFill/>
          <a:ln>
            <a:noFill/>
          </a:ln>
        </p:spPr>
        <p:txBody>
          <a:bodyPr spcFirstLastPara="1" wrap="square" lIns="91425" tIns="45700" rIns="91425" bIns="45700" anchor="t" anchorCtr="0">
            <a:noAutofit/>
          </a:bodyPr>
          <a:lstStyle>
            <a:lvl1pPr marL="457200" lvl="0" indent="-228600" algn="l">
              <a:spcBef>
                <a:spcPts val="400"/>
              </a:spcBef>
              <a:spcAft>
                <a:spcPts val="0"/>
              </a:spcAft>
              <a:buClr>
                <a:schemeClr val="dk1"/>
              </a:buClr>
              <a:buSzPts val="2000"/>
              <a:buFont typeface="Arial"/>
              <a:buNone/>
              <a:defRPr sz="2000">
                <a:solidFill>
                  <a:schemeClr val="dk1"/>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2" name="Google Shape;92;p16"/>
          <p:cNvSpPr>
            <a:spLocks noGrp="1"/>
          </p:cNvSpPr>
          <p:nvPr>
            <p:ph type="pic" idx="2"/>
          </p:nvPr>
        </p:nvSpPr>
        <p:spPr>
          <a:xfrm>
            <a:off x="457200" y="2626775"/>
            <a:ext cx="2450777" cy="2934676"/>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93" name="Google Shape;93;p16"/>
          <p:cNvSpPr>
            <a:spLocks noGrp="1"/>
          </p:cNvSpPr>
          <p:nvPr>
            <p:ph type="pic" idx="3"/>
          </p:nvPr>
        </p:nvSpPr>
        <p:spPr>
          <a:xfrm>
            <a:off x="3289574" y="2626775"/>
            <a:ext cx="2450777" cy="2934676"/>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94" name="Google Shape;94;p16"/>
          <p:cNvSpPr>
            <a:spLocks noGrp="1"/>
          </p:cNvSpPr>
          <p:nvPr>
            <p:ph type="pic" idx="4"/>
          </p:nvPr>
        </p:nvSpPr>
        <p:spPr>
          <a:xfrm>
            <a:off x="6121949" y="2626775"/>
            <a:ext cx="2450777" cy="2934676"/>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95" name="Google Shape;95;p16"/>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Bullets: Five levels">
  <p:cSld name="1_Bullets: Five levels">
    <p:bg>
      <p:bgPr>
        <a:blipFill>
          <a:blip r:embed="rId2">
            <a:alphaModFix/>
          </a:blip>
          <a:stretch>
            <a:fillRect/>
          </a:stretch>
        </a:blipFill>
        <a:effectLst/>
      </p:bgPr>
    </p:bg>
    <p:spTree>
      <p:nvGrpSpPr>
        <p:cNvPr id="1" name="Shape 96"/>
        <p:cNvGrpSpPr/>
        <p:nvPr/>
      </p:nvGrpSpPr>
      <p:grpSpPr>
        <a:xfrm>
          <a:off x="0" y="0"/>
          <a:ext cx="0" cy="0"/>
          <a:chOff x="0" y="0"/>
          <a:chExt cx="0" cy="0"/>
        </a:xfrm>
      </p:grpSpPr>
      <p:sp>
        <p:nvSpPr>
          <p:cNvPr id="97" name="Google Shape;97;p17"/>
          <p:cNvSpPr txBox="1">
            <a:spLocks noGrp="1"/>
          </p:cNvSpPr>
          <p:nvPr>
            <p:ph type="body" idx="1"/>
          </p:nvPr>
        </p:nvSpPr>
        <p:spPr>
          <a:xfrm>
            <a:off x="457200" y="2207846"/>
            <a:ext cx="8115526" cy="3918318"/>
          </a:xfrm>
          <a:prstGeom prst="rect">
            <a:avLst/>
          </a:prstGeom>
          <a:noFill/>
          <a:ln>
            <a:noFill/>
          </a:ln>
        </p:spPr>
        <p:txBody>
          <a:bodyPr spcFirstLastPara="1" wrap="square" lIns="91425" tIns="45700" rIns="91425" bIns="45700" anchor="t" anchorCtr="0">
            <a:noAutofit/>
          </a:bodyPr>
          <a:lstStyle>
            <a:lvl1pPr marL="457200" lvl="0" indent="-400050" algn="l">
              <a:spcBef>
                <a:spcPts val="540"/>
              </a:spcBef>
              <a:spcAft>
                <a:spcPts val="0"/>
              </a:spcAft>
              <a:buClr>
                <a:srgbClr val="FF0000"/>
              </a:buClr>
              <a:buSzPts val="2700"/>
              <a:buFont typeface="Noto Sans Symbols"/>
              <a:buChar char="▪"/>
              <a:defRPr sz="2700">
                <a:solidFill>
                  <a:schemeClr val="dk1"/>
                </a:solidFill>
                <a:latin typeface="Montserrat Medium"/>
                <a:ea typeface="Montserrat Medium"/>
                <a:cs typeface="Montserrat Medium"/>
                <a:sym typeface="Montserrat Medium"/>
              </a:defRPr>
            </a:lvl1pPr>
            <a:lvl2pPr marL="914400" lvl="1" indent="-342900" algn="l">
              <a:spcBef>
                <a:spcPts val="1248"/>
              </a:spcBef>
              <a:spcAft>
                <a:spcPts val="0"/>
              </a:spcAft>
              <a:buClr>
                <a:srgbClr val="FF0000"/>
              </a:buClr>
              <a:buSzPts val="1800"/>
              <a:buFont typeface="Noto Sans Symbols"/>
              <a:buChar char="▪"/>
              <a:defRPr sz="1800" cap="none">
                <a:latin typeface="Montserrat Medium"/>
                <a:ea typeface="Montserrat Medium"/>
                <a:cs typeface="Montserrat Medium"/>
                <a:sym typeface="Montserrat Medium"/>
              </a:defRPr>
            </a:lvl2pPr>
            <a:lvl3pPr marL="1371600" lvl="2" indent="-400050" algn="l">
              <a:spcBef>
                <a:spcPts val="1032"/>
              </a:spcBef>
              <a:spcAft>
                <a:spcPts val="0"/>
              </a:spcAft>
              <a:buClr>
                <a:srgbClr val="FF0000"/>
              </a:buClr>
              <a:buSzPts val="2700"/>
              <a:buFont typeface="Noto Sans Symbols"/>
              <a:buChar char="▪"/>
              <a:defRPr sz="2700" cap="none">
                <a:latin typeface="Montserrat Medium"/>
                <a:ea typeface="Montserrat Medium"/>
                <a:cs typeface="Montserrat Medium"/>
                <a:sym typeface="Montserrat Medium"/>
              </a:defRPr>
            </a:lvl3pPr>
            <a:lvl4pPr marL="1828800" lvl="3" indent="-330200" algn="l">
              <a:spcBef>
                <a:spcPts val="984"/>
              </a:spcBef>
              <a:spcAft>
                <a:spcPts val="0"/>
              </a:spcAft>
              <a:buClr>
                <a:srgbClr val="FF0000"/>
              </a:buClr>
              <a:buSzPts val="1600"/>
              <a:buFont typeface="Noto Sans Symbols"/>
              <a:buChar char="▪"/>
              <a:defRPr sz="1600" b="0" i="0" cap="none">
                <a:latin typeface="Montserrat"/>
                <a:ea typeface="Montserrat"/>
                <a:cs typeface="Montserrat"/>
                <a:sym typeface="Montserrat"/>
              </a:defRPr>
            </a:lvl4pPr>
            <a:lvl5pPr marL="2286000" marR="0" lvl="4" indent="-304800" algn="l">
              <a:lnSpc>
                <a:spcPct val="100000"/>
              </a:lnSpc>
              <a:spcBef>
                <a:spcPts val="984"/>
              </a:spcBef>
              <a:spcAft>
                <a:spcPts val="0"/>
              </a:spcAft>
              <a:buClr>
                <a:srgbClr val="FF0000"/>
              </a:buClr>
              <a:buSzPts val="1200"/>
              <a:buFont typeface="Noto Sans Symbols"/>
              <a:buChar char="▪"/>
              <a:defRPr sz="1200" b="1" i="0" cap="none">
                <a:latin typeface="Arial"/>
                <a:ea typeface="Arial"/>
                <a:cs typeface="Arial"/>
                <a:sym typeface="Arial"/>
              </a:defRPr>
            </a:lvl5pPr>
            <a:lvl6pPr marL="2743200" lvl="5" indent="-292100" algn="l">
              <a:spcBef>
                <a:spcPts val="888"/>
              </a:spcBef>
              <a:spcAft>
                <a:spcPts val="0"/>
              </a:spcAft>
              <a:buClr>
                <a:srgbClr val="FF0000"/>
              </a:buClr>
              <a:buSzPts val="1000"/>
              <a:buFont typeface="Noto Sans Symbols"/>
              <a:buChar char="▪"/>
              <a:defRPr sz="1000" b="1" i="1" cap="none">
                <a:latin typeface="Arial"/>
                <a:ea typeface="Arial"/>
                <a:cs typeface="Arial"/>
                <a:sym typeface="Arial"/>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8" name="Google Shape;98;p17"/>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17"/>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2_Title, subhead and text">
  <p:cSld name="2_Title, subhead and text">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18"/>
          <p:cNvSpPr txBox="1">
            <a:spLocks noGrp="1"/>
          </p:cNvSpPr>
          <p:nvPr>
            <p:ph type="body" idx="1"/>
          </p:nvPr>
        </p:nvSpPr>
        <p:spPr>
          <a:xfrm>
            <a:off x="457200" y="2149230"/>
            <a:ext cx="8115526" cy="3957395"/>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2" name="Google Shape;102;p18"/>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18"/>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2_Title, subhead, text and right image">
  <p:cSld name="2_Title, subhead, text and right image">
    <p:bg>
      <p:bgPr>
        <a:blipFill>
          <a:blip r:embed="rId2">
            <a:alphaModFix/>
          </a:blip>
          <a:stretch>
            <a:fillRect/>
          </a:stretch>
        </a:blipFill>
        <a:effectLst/>
      </p:bgPr>
    </p:bg>
    <p:spTree>
      <p:nvGrpSpPr>
        <p:cNvPr id="1" name="Shape 104"/>
        <p:cNvGrpSpPr/>
        <p:nvPr/>
      </p:nvGrpSpPr>
      <p:grpSpPr>
        <a:xfrm>
          <a:off x="0" y="0"/>
          <a:ext cx="0" cy="0"/>
          <a:chOff x="0" y="0"/>
          <a:chExt cx="0" cy="0"/>
        </a:xfrm>
      </p:grpSpPr>
      <p:sp>
        <p:nvSpPr>
          <p:cNvPr id="105" name="Google Shape;105;p19"/>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9"/>
          <p:cNvSpPr txBox="1">
            <a:spLocks noGrp="1"/>
          </p:cNvSpPr>
          <p:nvPr>
            <p:ph type="body" idx="1"/>
          </p:nvPr>
        </p:nvSpPr>
        <p:spPr>
          <a:xfrm>
            <a:off x="457200" y="2149230"/>
            <a:ext cx="8115526" cy="544897"/>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7" name="Google Shape;107;p19"/>
          <p:cNvSpPr txBox="1">
            <a:spLocks noGrp="1"/>
          </p:cNvSpPr>
          <p:nvPr>
            <p:ph type="body" idx="2"/>
          </p:nvPr>
        </p:nvSpPr>
        <p:spPr>
          <a:xfrm>
            <a:off x="4579816" y="2686565"/>
            <a:ext cx="3992910" cy="3253127"/>
          </a:xfrm>
          <a:prstGeom prst="rect">
            <a:avLst/>
          </a:prstGeom>
          <a:noFill/>
          <a:ln>
            <a:noFill/>
          </a:ln>
        </p:spPr>
        <p:txBody>
          <a:bodyPr spcFirstLastPara="1" wrap="square" lIns="91425" tIns="45700" rIns="91425" bIns="45700" anchor="t" anchorCtr="0">
            <a:noAutofit/>
          </a:bodyPr>
          <a:lstStyle>
            <a:lvl1pPr marL="457200" lvl="0" indent="-228600" algn="l">
              <a:spcBef>
                <a:spcPts val="540"/>
              </a:spcBef>
              <a:spcAft>
                <a:spcPts val="0"/>
              </a:spcAft>
              <a:buClr>
                <a:schemeClr val="dk1"/>
              </a:buClr>
              <a:buSzPts val="2700"/>
              <a:buFont typeface="Arial"/>
              <a:buNone/>
              <a:defRPr sz="2700">
                <a:solidFill>
                  <a:schemeClr val="dk1"/>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8" name="Google Shape;108;p19"/>
          <p:cNvSpPr>
            <a:spLocks noGrp="1"/>
          </p:cNvSpPr>
          <p:nvPr>
            <p:ph type="pic" idx="3"/>
          </p:nvPr>
        </p:nvSpPr>
        <p:spPr>
          <a:xfrm>
            <a:off x="457200" y="2830894"/>
            <a:ext cx="3672704" cy="3108798"/>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Google Shape;109;p19"/>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_Title, 3 subhead levels, text">
  <p:cSld name="2_Title, 3 subhead levels, text">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0"/>
          <p:cNvSpPr txBox="1">
            <a:spLocks noGrp="1"/>
          </p:cNvSpPr>
          <p:nvPr>
            <p:ph type="body" idx="1"/>
          </p:nvPr>
        </p:nvSpPr>
        <p:spPr>
          <a:xfrm>
            <a:off x="457200" y="2149230"/>
            <a:ext cx="8115526" cy="3976933"/>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228600" algn="l">
              <a:spcBef>
                <a:spcPts val="1632"/>
              </a:spcBef>
              <a:spcAft>
                <a:spcPts val="0"/>
              </a:spcAft>
              <a:buClr>
                <a:schemeClr val="dk1"/>
              </a:buClr>
              <a:buSzPts val="1800"/>
              <a:buFont typeface="Montserrat Medium"/>
              <a:buNone/>
              <a:defRPr sz="1800" cap="none">
                <a:latin typeface="Montserrat Medium"/>
                <a:ea typeface="Montserrat Medium"/>
                <a:cs typeface="Montserrat Medium"/>
                <a:sym typeface="Montserrat Medium"/>
              </a:defRPr>
            </a:lvl3pPr>
            <a:lvl4pPr marL="1828800" lvl="3" indent="-228600" algn="l">
              <a:spcBef>
                <a:spcPts val="984"/>
              </a:spcBef>
              <a:spcAft>
                <a:spcPts val="0"/>
              </a:spcAft>
              <a:buClr>
                <a:schemeClr val="dk1"/>
              </a:buClr>
              <a:buSzPts val="1600"/>
              <a:buFont typeface="Montserrat"/>
              <a:buNone/>
              <a:defRPr sz="1600" b="0" i="0" cap="none">
                <a:latin typeface="Montserrat"/>
                <a:ea typeface="Montserrat"/>
                <a:cs typeface="Montserrat"/>
                <a:sym typeface="Montserrat"/>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12" name="Google Shape;112;p20"/>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20"/>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ubhead and text">
  <p:cSld name="Title, subhead and text">
    <p:bg>
      <p:bgPr>
        <a:blipFill>
          <a:blip r:embed="rId2">
            <a:alphaModFix/>
          </a:blip>
          <a:stretch>
            <a:fillRect/>
          </a:stretch>
        </a:blipFill>
        <a:effectLst/>
      </p:bgPr>
    </p:bg>
    <p:spTree>
      <p:nvGrpSpPr>
        <p:cNvPr id="1" name="Shape 21"/>
        <p:cNvGrpSpPr/>
        <p:nvPr/>
      </p:nvGrpSpPr>
      <p:grpSpPr>
        <a:xfrm>
          <a:off x="0" y="0"/>
          <a:ext cx="0" cy="0"/>
          <a:chOff x="0" y="0"/>
          <a:chExt cx="0" cy="0"/>
        </a:xfrm>
      </p:grpSpPr>
      <p:sp>
        <p:nvSpPr>
          <p:cNvPr id="22" name="Google Shape;22;p3"/>
          <p:cNvSpPr txBox="1">
            <a:spLocks noGrp="1"/>
          </p:cNvSpPr>
          <p:nvPr>
            <p:ph type="body" idx="1"/>
          </p:nvPr>
        </p:nvSpPr>
        <p:spPr>
          <a:xfrm>
            <a:off x="457200" y="2149230"/>
            <a:ext cx="8115526" cy="3957395"/>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3" name="Google Shape;23;p3"/>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3 subhead levels, text">
  <p:cSld name="1_Title, 3 subhead levels, text">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4"/>
          <p:cNvSpPr txBox="1">
            <a:spLocks noGrp="1"/>
          </p:cNvSpPr>
          <p:nvPr>
            <p:ph type="body" idx="1"/>
          </p:nvPr>
        </p:nvSpPr>
        <p:spPr>
          <a:xfrm>
            <a:off x="457200" y="2149230"/>
            <a:ext cx="8115526" cy="3976933"/>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228600" algn="l">
              <a:spcBef>
                <a:spcPts val="1632"/>
              </a:spcBef>
              <a:spcAft>
                <a:spcPts val="0"/>
              </a:spcAft>
              <a:buClr>
                <a:schemeClr val="dk1"/>
              </a:buClr>
              <a:buSzPts val="1800"/>
              <a:buFont typeface="Montserrat Medium"/>
              <a:buNone/>
              <a:defRPr sz="1800" cap="none">
                <a:latin typeface="Montserrat Medium"/>
                <a:ea typeface="Montserrat Medium"/>
                <a:cs typeface="Montserrat Medium"/>
                <a:sym typeface="Montserrat Medium"/>
              </a:defRPr>
            </a:lvl3pPr>
            <a:lvl4pPr marL="1828800" lvl="3" indent="-228600" algn="l">
              <a:spcBef>
                <a:spcPts val="984"/>
              </a:spcBef>
              <a:spcAft>
                <a:spcPts val="0"/>
              </a:spcAft>
              <a:buClr>
                <a:schemeClr val="dk1"/>
              </a:buClr>
              <a:buSzPts val="1600"/>
              <a:buFont typeface="Montserrat"/>
              <a:buNone/>
              <a:defRPr sz="1600" b="0" i="0" cap="none">
                <a:latin typeface="Montserrat"/>
                <a:ea typeface="Montserrat"/>
                <a:cs typeface="Montserrat"/>
                <a:sym typeface="Montserrat"/>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7" name="Google Shape;27;p4"/>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ullets: Five levels">
  <p:cSld name="Bullets: Five levels">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5"/>
          <p:cNvSpPr txBox="1">
            <a:spLocks noGrp="1"/>
          </p:cNvSpPr>
          <p:nvPr>
            <p:ph type="body" idx="1"/>
          </p:nvPr>
        </p:nvSpPr>
        <p:spPr>
          <a:xfrm>
            <a:off x="457200" y="2207846"/>
            <a:ext cx="8115526" cy="3918318"/>
          </a:xfrm>
          <a:prstGeom prst="rect">
            <a:avLst/>
          </a:prstGeom>
          <a:noFill/>
          <a:ln>
            <a:noFill/>
          </a:ln>
        </p:spPr>
        <p:txBody>
          <a:bodyPr spcFirstLastPara="1" wrap="square" lIns="91425" tIns="45700" rIns="91425" bIns="45700" anchor="t" anchorCtr="0">
            <a:noAutofit/>
          </a:bodyPr>
          <a:lstStyle>
            <a:lvl1pPr marL="457200" lvl="0" indent="-400050" algn="l">
              <a:spcBef>
                <a:spcPts val="540"/>
              </a:spcBef>
              <a:spcAft>
                <a:spcPts val="0"/>
              </a:spcAft>
              <a:buClr>
                <a:srgbClr val="FF0000"/>
              </a:buClr>
              <a:buSzPts val="2700"/>
              <a:buFont typeface="Noto Sans Symbols"/>
              <a:buChar char="▪"/>
              <a:defRPr sz="2700">
                <a:solidFill>
                  <a:schemeClr val="dk1"/>
                </a:solidFill>
                <a:latin typeface="Montserrat Medium"/>
                <a:ea typeface="Montserrat Medium"/>
                <a:cs typeface="Montserrat Medium"/>
                <a:sym typeface="Montserrat Medium"/>
              </a:defRPr>
            </a:lvl1pPr>
            <a:lvl2pPr marL="914400" lvl="1" indent="-342900" algn="l">
              <a:spcBef>
                <a:spcPts val="1248"/>
              </a:spcBef>
              <a:spcAft>
                <a:spcPts val="0"/>
              </a:spcAft>
              <a:buClr>
                <a:srgbClr val="FF0000"/>
              </a:buClr>
              <a:buSzPts val="1800"/>
              <a:buFont typeface="Noto Sans Symbols"/>
              <a:buChar char="▪"/>
              <a:defRPr sz="1800" cap="none">
                <a:latin typeface="Montserrat Medium"/>
                <a:ea typeface="Montserrat Medium"/>
                <a:cs typeface="Montserrat Medium"/>
                <a:sym typeface="Montserrat Medium"/>
              </a:defRPr>
            </a:lvl2pPr>
            <a:lvl3pPr marL="1371600" lvl="2" indent="-400050" algn="l">
              <a:spcBef>
                <a:spcPts val="1032"/>
              </a:spcBef>
              <a:spcAft>
                <a:spcPts val="0"/>
              </a:spcAft>
              <a:buClr>
                <a:srgbClr val="FF0000"/>
              </a:buClr>
              <a:buSzPts val="2700"/>
              <a:buFont typeface="Noto Sans Symbols"/>
              <a:buChar char="▪"/>
              <a:defRPr sz="2700" cap="none">
                <a:latin typeface="Montserrat Medium"/>
                <a:ea typeface="Montserrat Medium"/>
                <a:cs typeface="Montserrat Medium"/>
                <a:sym typeface="Montserrat Medium"/>
              </a:defRPr>
            </a:lvl3pPr>
            <a:lvl4pPr marL="1828800" lvl="3" indent="-330200" algn="l">
              <a:spcBef>
                <a:spcPts val="984"/>
              </a:spcBef>
              <a:spcAft>
                <a:spcPts val="0"/>
              </a:spcAft>
              <a:buClr>
                <a:srgbClr val="FF0000"/>
              </a:buClr>
              <a:buSzPts val="1600"/>
              <a:buFont typeface="Noto Sans Symbols"/>
              <a:buChar char="▪"/>
              <a:defRPr sz="1600" b="0" i="0" cap="none">
                <a:latin typeface="Montserrat"/>
                <a:ea typeface="Montserrat"/>
                <a:cs typeface="Montserrat"/>
                <a:sym typeface="Montserrat"/>
              </a:defRPr>
            </a:lvl4pPr>
            <a:lvl5pPr marL="2286000" marR="0" lvl="4" indent="-304800" algn="l">
              <a:lnSpc>
                <a:spcPct val="100000"/>
              </a:lnSpc>
              <a:spcBef>
                <a:spcPts val="984"/>
              </a:spcBef>
              <a:spcAft>
                <a:spcPts val="0"/>
              </a:spcAft>
              <a:buClr>
                <a:srgbClr val="FF0000"/>
              </a:buClr>
              <a:buSzPts val="1200"/>
              <a:buFont typeface="Noto Sans Symbols"/>
              <a:buChar char="▪"/>
              <a:defRPr sz="1200" b="1" i="0" cap="none">
                <a:latin typeface="Arial"/>
                <a:ea typeface="Arial"/>
                <a:cs typeface="Arial"/>
                <a:sym typeface="Arial"/>
              </a:defRPr>
            </a:lvl5pPr>
            <a:lvl6pPr marL="2743200" lvl="5" indent="-292100" algn="l">
              <a:spcBef>
                <a:spcPts val="888"/>
              </a:spcBef>
              <a:spcAft>
                <a:spcPts val="0"/>
              </a:spcAft>
              <a:buClr>
                <a:srgbClr val="FF0000"/>
              </a:buClr>
              <a:buSzPts val="1000"/>
              <a:buFont typeface="Noto Sans Symbols"/>
              <a:buChar char="▪"/>
              <a:defRPr sz="1000" b="1" i="1" cap="none">
                <a:latin typeface="Arial"/>
                <a:ea typeface="Arial"/>
                <a:cs typeface="Arial"/>
                <a:sym typeface="Arial"/>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1" name="Google Shape;31;p5"/>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_Title, subhead, text and left  image">
  <p:cSld name="3_Title, subhead, text and left  image">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6"/>
          <p:cNvSpPr txBox="1">
            <a:spLocks noGrp="1"/>
          </p:cNvSpPr>
          <p:nvPr>
            <p:ph type="body" idx="1"/>
          </p:nvPr>
        </p:nvSpPr>
        <p:spPr>
          <a:xfrm>
            <a:off x="457200" y="2149230"/>
            <a:ext cx="8115526" cy="544897"/>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5" name="Google Shape;35;p6"/>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6"/>
          <p:cNvSpPr txBox="1">
            <a:spLocks noGrp="1"/>
          </p:cNvSpPr>
          <p:nvPr>
            <p:ph type="body" idx="2"/>
          </p:nvPr>
        </p:nvSpPr>
        <p:spPr>
          <a:xfrm>
            <a:off x="457200" y="2686565"/>
            <a:ext cx="3992910" cy="3253127"/>
          </a:xfrm>
          <a:prstGeom prst="rect">
            <a:avLst/>
          </a:prstGeom>
          <a:noFill/>
          <a:ln>
            <a:noFill/>
          </a:ln>
        </p:spPr>
        <p:txBody>
          <a:bodyPr spcFirstLastPara="1" wrap="square" lIns="91425" tIns="45700" rIns="91425" bIns="45700" anchor="t" anchorCtr="0">
            <a:noAutofit/>
          </a:bodyPr>
          <a:lstStyle>
            <a:lvl1pPr marL="457200" lvl="0" indent="-228600" algn="l">
              <a:spcBef>
                <a:spcPts val="540"/>
              </a:spcBef>
              <a:spcAft>
                <a:spcPts val="0"/>
              </a:spcAft>
              <a:buClr>
                <a:schemeClr val="dk1"/>
              </a:buClr>
              <a:buSzPts val="2700"/>
              <a:buFont typeface="Arial"/>
              <a:buNone/>
              <a:defRPr sz="2700">
                <a:solidFill>
                  <a:schemeClr val="dk1"/>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 name="Google Shape;37;p6"/>
          <p:cNvSpPr>
            <a:spLocks noGrp="1"/>
          </p:cNvSpPr>
          <p:nvPr>
            <p:ph type="pic" idx="3"/>
          </p:nvPr>
        </p:nvSpPr>
        <p:spPr>
          <a:xfrm>
            <a:off x="4900022" y="2830894"/>
            <a:ext cx="3672704" cy="3108798"/>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38" name="Google Shape;38;p6"/>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2_Bullets: Five levels">
  <p:cSld name="2_Bullets: Five levels">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7"/>
          <p:cNvSpPr txBox="1">
            <a:spLocks noGrp="1"/>
          </p:cNvSpPr>
          <p:nvPr>
            <p:ph type="body" idx="1"/>
          </p:nvPr>
        </p:nvSpPr>
        <p:spPr>
          <a:xfrm>
            <a:off x="457200" y="2207846"/>
            <a:ext cx="8115526" cy="3918318"/>
          </a:xfrm>
          <a:prstGeom prst="rect">
            <a:avLst/>
          </a:prstGeom>
          <a:noFill/>
          <a:ln>
            <a:noFill/>
          </a:ln>
        </p:spPr>
        <p:txBody>
          <a:bodyPr spcFirstLastPara="1" wrap="square" lIns="91425" tIns="45700" rIns="91425" bIns="45700" anchor="t" anchorCtr="0">
            <a:noAutofit/>
          </a:bodyPr>
          <a:lstStyle>
            <a:lvl1pPr marL="457200" lvl="0" indent="-400050" algn="l">
              <a:spcBef>
                <a:spcPts val="540"/>
              </a:spcBef>
              <a:spcAft>
                <a:spcPts val="0"/>
              </a:spcAft>
              <a:buClr>
                <a:srgbClr val="FF0000"/>
              </a:buClr>
              <a:buSzPts val="2700"/>
              <a:buFont typeface="Noto Sans Symbols"/>
              <a:buChar char="▪"/>
              <a:defRPr sz="2700">
                <a:solidFill>
                  <a:schemeClr val="dk1"/>
                </a:solidFill>
                <a:latin typeface="Montserrat Medium"/>
                <a:ea typeface="Montserrat Medium"/>
                <a:cs typeface="Montserrat Medium"/>
                <a:sym typeface="Montserrat Medium"/>
              </a:defRPr>
            </a:lvl1pPr>
            <a:lvl2pPr marL="914400" lvl="1" indent="-342900" algn="l">
              <a:spcBef>
                <a:spcPts val="1248"/>
              </a:spcBef>
              <a:spcAft>
                <a:spcPts val="0"/>
              </a:spcAft>
              <a:buClr>
                <a:srgbClr val="FF0000"/>
              </a:buClr>
              <a:buSzPts val="1800"/>
              <a:buFont typeface="Noto Sans Symbols"/>
              <a:buChar char="▪"/>
              <a:defRPr sz="1800" cap="none">
                <a:latin typeface="Montserrat Medium"/>
                <a:ea typeface="Montserrat Medium"/>
                <a:cs typeface="Montserrat Medium"/>
                <a:sym typeface="Montserrat Medium"/>
              </a:defRPr>
            </a:lvl2pPr>
            <a:lvl3pPr marL="1371600" lvl="2" indent="-400050" algn="l">
              <a:spcBef>
                <a:spcPts val="1032"/>
              </a:spcBef>
              <a:spcAft>
                <a:spcPts val="0"/>
              </a:spcAft>
              <a:buClr>
                <a:srgbClr val="FF0000"/>
              </a:buClr>
              <a:buSzPts val="2700"/>
              <a:buFont typeface="Noto Sans Symbols"/>
              <a:buChar char="▪"/>
              <a:defRPr sz="2700" cap="none">
                <a:latin typeface="Montserrat Medium"/>
                <a:ea typeface="Montserrat Medium"/>
                <a:cs typeface="Montserrat Medium"/>
                <a:sym typeface="Montserrat Medium"/>
              </a:defRPr>
            </a:lvl3pPr>
            <a:lvl4pPr marL="1828800" lvl="3" indent="-330200" algn="l">
              <a:spcBef>
                <a:spcPts val="984"/>
              </a:spcBef>
              <a:spcAft>
                <a:spcPts val="0"/>
              </a:spcAft>
              <a:buClr>
                <a:srgbClr val="FF0000"/>
              </a:buClr>
              <a:buSzPts val="1600"/>
              <a:buFont typeface="Noto Sans Symbols"/>
              <a:buChar char="▪"/>
              <a:defRPr sz="1600" b="0" i="0" cap="none">
                <a:latin typeface="Montserrat"/>
                <a:ea typeface="Montserrat"/>
                <a:cs typeface="Montserrat"/>
                <a:sym typeface="Montserrat"/>
              </a:defRPr>
            </a:lvl4pPr>
            <a:lvl5pPr marL="2286000" marR="0" lvl="4" indent="-304800" algn="l">
              <a:lnSpc>
                <a:spcPct val="100000"/>
              </a:lnSpc>
              <a:spcBef>
                <a:spcPts val="984"/>
              </a:spcBef>
              <a:spcAft>
                <a:spcPts val="0"/>
              </a:spcAft>
              <a:buClr>
                <a:srgbClr val="FF0000"/>
              </a:buClr>
              <a:buSzPts val="1200"/>
              <a:buFont typeface="Noto Sans Symbols"/>
              <a:buChar char="▪"/>
              <a:defRPr sz="1200" b="1" i="0" cap="none">
                <a:latin typeface="Arial"/>
                <a:ea typeface="Arial"/>
                <a:cs typeface="Arial"/>
                <a:sym typeface="Arial"/>
              </a:defRPr>
            </a:lvl5pPr>
            <a:lvl6pPr marL="2743200" lvl="5" indent="-292100" algn="l">
              <a:spcBef>
                <a:spcPts val="888"/>
              </a:spcBef>
              <a:spcAft>
                <a:spcPts val="0"/>
              </a:spcAft>
              <a:buClr>
                <a:srgbClr val="FF0000"/>
              </a:buClr>
              <a:buSzPts val="1000"/>
              <a:buFont typeface="Noto Sans Symbols"/>
              <a:buChar char="▪"/>
              <a:defRPr sz="1000" b="1" i="1" cap="none">
                <a:latin typeface="Arial"/>
                <a:ea typeface="Arial"/>
                <a:cs typeface="Arial"/>
                <a:sym typeface="Arial"/>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1" name="Google Shape;41;p7"/>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7"/>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_Title, subhead, three  images">
  <p:cSld name="2_Title, subhead, three  images">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8"/>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8"/>
          <p:cNvSpPr txBox="1">
            <a:spLocks noGrp="1"/>
          </p:cNvSpPr>
          <p:nvPr>
            <p:ph type="body" idx="1"/>
          </p:nvPr>
        </p:nvSpPr>
        <p:spPr>
          <a:xfrm>
            <a:off x="457200" y="1962866"/>
            <a:ext cx="8115526" cy="663909"/>
          </a:xfrm>
          <a:prstGeom prst="rect">
            <a:avLst/>
          </a:prstGeom>
          <a:noFill/>
          <a:ln>
            <a:noFill/>
          </a:ln>
        </p:spPr>
        <p:txBody>
          <a:bodyPr spcFirstLastPara="1" wrap="square" lIns="91425" tIns="45700" rIns="91425" bIns="45700" anchor="t" anchorCtr="0">
            <a:noAutofit/>
          </a:bodyPr>
          <a:lstStyle>
            <a:lvl1pPr marL="457200" lvl="0" indent="-228600" algn="l">
              <a:spcBef>
                <a:spcPts val="400"/>
              </a:spcBef>
              <a:spcAft>
                <a:spcPts val="0"/>
              </a:spcAft>
              <a:buClr>
                <a:schemeClr val="dk1"/>
              </a:buClr>
              <a:buSzPts val="2000"/>
              <a:buFont typeface="Arial"/>
              <a:buNone/>
              <a:defRPr sz="2000">
                <a:solidFill>
                  <a:schemeClr val="dk1"/>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6" name="Google Shape;46;p8"/>
          <p:cNvSpPr>
            <a:spLocks noGrp="1"/>
          </p:cNvSpPr>
          <p:nvPr>
            <p:ph type="pic" idx="2"/>
          </p:nvPr>
        </p:nvSpPr>
        <p:spPr>
          <a:xfrm>
            <a:off x="457200" y="2626775"/>
            <a:ext cx="2450777" cy="2934676"/>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7" name="Google Shape;47;p8"/>
          <p:cNvSpPr>
            <a:spLocks noGrp="1"/>
          </p:cNvSpPr>
          <p:nvPr>
            <p:ph type="pic" idx="3"/>
          </p:nvPr>
        </p:nvSpPr>
        <p:spPr>
          <a:xfrm>
            <a:off x="3289574" y="2626775"/>
            <a:ext cx="2450777" cy="2934676"/>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8" name="Google Shape;48;p8"/>
          <p:cNvSpPr>
            <a:spLocks noGrp="1"/>
          </p:cNvSpPr>
          <p:nvPr>
            <p:ph type="pic" idx="4"/>
          </p:nvPr>
        </p:nvSpPr>
        <p:spPr>
          <a:xfrm>
            <a:off x="6121949" y="2626775"/>
            <a:ext cx="2450777" cy="2934676"/>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9" name="Google Shape;49;p8"/>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ubhead, text and right image">
  <p:cSld name="Title, subhead, text and right image">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9"/>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body" idx="1"/>
          </p:nvPr>
        </p:nvSpPr>
        <p:spPr>
          <a:xfrm>
            <a:off x="457200" y="2149230"/>
            <a:ext cx="8115526" cy="544897"/>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3" name="Google Shape;53;p9"/>
          <p:cNvSpPr txBox="1">
            <a:spLocks noGrp="1"/>
          </p:cNvSpPr>
          <p:nvPr>
            <p:ph type="body" idx="2"/>
          </p:nvPr>
        </p:nvSpPr>
        <p:spPr>
          <a:xfrm>
            <a:off x="4579816" y="2686565"/>
            <a:ext cx="3992910" cy="3253127"/>
          </a:xfrm>
          <a:prstGeom prst="rect">
            <a:avLst/>
          </a:prstGeom>
          <a:noFill/>
          <a:ln>
            <a:noFill/>
          </a:ln>
        </p:spPr>
        <p:txBody>
          <a:bodyPr spcFirstLastPara="1" wrap="square" lIns="91425" tIns="45700" rIns="91425" bIns="45700" anchor="t" anchorCtr="0">
            <a:noAutofit/>
          </a:bodyPr>
          <a:lstStyle>
            <a:lvl1pPr marL="457200" lvl="0" indent="-228600" algn="l">
              <a:spcBef>
                <a:spcPts val="540"/>
              </a:spcBef>
              <a:spcAft>
                <a:spcPts val="0"/>
              </a:spcAft>
              <a:buClr>
                <a:schemeClr val="dk1"/>
              </a:buClr>
              <a:buSzPts val="2700"/>
              <a:buFont typeface="Arial"/>
              <a:buNone/>
              <a:defRPr sz="2700">
                <a:solidFill>
                  <a:schemeClr val="dk1"/>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4" name="Google Shape;54;p9"/>
          <p:cNvSpPr>
            <a:spLocks noGrp="1"/>
          </p:cNvSpPr>
          <p:nvPr>
            <p:ph type="pic" idx="3"/>
          </p:nvPr>
        </p:nvSpPr>
        <p:spPr>
          <a:xfrm>
            <a:off x="457200" y="2830894"/>
            <a:ext cx="3672704" cy="3108798"/>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5" name="Google Shape;55;p9"/>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subhead, text and left  image">
  <p:cSld name="1_Title, subhead, text and left  image">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body" idx="1"/>
          </p:nvPr>
        </p:nvSpPr>
        <p:spPr>
          <a:xfrm>
            <a:off x="457200" y="2149230"/>
            <a:ext cx="8115526" cy="544897"/>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Clr>
                <a:srgbClr val="FF0000"/>
              </a:buClr>
              <a:buSzPts val="3000"/>
              <a:buFont typeface="Arial"/>
              <a:buNone/>
              <a:defRPr sz="3000">
                <a:solidFill>
                  <a:srgbClr val="FF0000"/>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8" name="Google Shape;58;p10"/>
          <p:cNvSpPr txBox="1">
            <a:spLocks noGrp="1"/>
          </p:cNvSpPr>
          <p:nvPr>
            <p:ph type="ftr" idx="11"/>
          </p:nvPr>
        </p:nvSpPr>
        <p:spPr>
          <a:xfrm>
            <a:off x="457200" y="6173787"/>
            <a:ext cx="5562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body" idx="2"/>
          </p:nvPr>
        </p:nvSpPr>
        <p:spPr>
          <a:xfrm>
            <a:off x="457200" y="2686565"/>
            <a:ext cx="3992910" cy="3253127"/>
          </a:xfrm>
          <a:prstGeom prst="rect">
            <a:avLst/>
          </a:prstGeom>
          <a:noFill/>
          <a:ln>
            <a:noFill/>
          </a:ln>
        </p:spPr>
        <p:txBody>
          <a:bodyPr spcFirstLastPara="1" wrap="square" lIns="91425" tIns="45700" rIns="91425" bIns="45700" anchor="t" anchorCtr="0">
            <a:noAutofit/>
          </a:bodyPr>
          <a:lstStyle>
            <a:lvl1pPr marL="457200" lvl="0" indent="-228600" algn="l">
              <a:spcBef>
                <a:spcPts val="540"/>
              </a:spcBef>
              <a:spcAft>
                <a:spcPts val="0"/>
              </a:spcAft>
              <a:buClr>
                <a:schemeClr val="dk1"/>
              </a:buClr>
              <a:buSzPts val="2700"/>
              <a:buFont typeface="Arial"/>
              <a:buNone/>
              <a:defRPr sz="2700">
                <a:solidFill>
                  <a:schemeClr val="dk1"/>
                </a:solidFill>
                <a:latin typeface="Arial"/>
                <a:ea typeface="Arial"/>
                <a:cs typeface="Arial"/>
                <a:sym typeface="Arial"/>
              </a:defRPr>
            </a:lvl1pPr>
            <a:lvl2pPr marL="914400" lvl="1" indent="-228600" algn="l">
              <a:spcBef>
                <a:spcPts val="48"/>
              </a:spcBef>
              <a:spcAft>
                <a:spcPts val="0"/>
              </a:spcAft>
              <a:buClr>
                <a:schemeClr val="dk1"/>
              </a:buClr>
              <a:buSzPts val="2700"/>
              <a:buFont typeface="Arial"/>
              <a:buNone/>
              <a:defRPr sz="2700">
                <a:latin typeface="Arial"/>
                <a:ea typeface="Arial"/>
                <a:cs typeface="Arial"/>
                <a:sym typeface="Arial"/>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60" name="Google Shape;60;p10"/>
          <p:cNvSpPr>
            <a:spLocks noGrp="1"/>
          </p:cNvSpPr>
          <p:nvPr>
            <p:ph type="pic" idx="3"/>
          </p:nvPr>
        </p:nvSpPr>
        <p:spPr>
          <a:xfrm>
            <a:off x="4900022" y="2830894"/>
            <a:ext cx="3672704" cy="3108798"/>
          </a:xfrm>
          <a:prstGeom prst="rect">
            <a:avLst/>
          </a:prstGeom>
          <a:solidFill>
            <a:schemeClr val="accent4"/>
          </a:solidFill>
          <a:ln>
            <a:noFill/>
          </a:ln>
        </p:spPr>
        <p:txBody>
          <a:bodyPr spcFirstLastPara="1" wrap="square" lIns="91425" tIns="45700" rIns="91425" bIns="45700" anchor="t" anchorCtr="0">
            <a:noAutofit/>
          </a:bodyPr>
          <a:lstStyle>
            <a:lvl1pPr marR="0" lvl="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1" name="Google Shape;61;p10"/>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dk1"/>
              </a:buClr>
              <a:buSzPts val="44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4.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www.mitchellspryn.com/2017/10/28/Solving-A-Maze-With-Q-Learning.html" TargetMode="External"/><Relationship Id="rId2" Type="http://schemas.openxmlformats.org/officeDocument/2006/relationships/hyperlink" Target="https://ieeexplore.ieee.org/stamp/stamp.jsp?tp=&amp;arnumber=5967320" TargetMode="Externa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ctrTitle"/>
          </p:nvPr>
        </p:nvSpPr>
        <p:spPr>
          <a:xfrm>
            <a:off x="3665778" y="488272"/>
            <a:ext cx="4936744" cy="2210539"/>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002060"/>
              </a:buClr>
              <a:buSzPts val="4800"/>
              <a:buFont typeface="Arial"/>
              <a:buNone/>
            </a:pPr>
            <a:r>
              <a:rPr lang="en-US">
                <a:solidFill>
                  <a:srgbClr val="002060"/>
                </a:solidFill>
                <a:latin typeface="Calibri"/>
                <a:ea typeface="Calibri"/>
                <a:cs typeface="Calibri"/>
                <a:sym typeface="Calibri"/>
              </a:rPr>
              <a:t>Reinforcement Learning for Maze solving</a:t>
            </a:r>
            <a:endParaRPr>
              <a:latin typeface="Calibri"/>
              <a:ea typeface="Calibri"/>
              <a:cs typeface="Calibri"/>
              <a:sym typeface="Calibri"/>
            </a:endParaRPr>
          </a:p>
        </p:txBody>
      </p:sp>
      <p:sp>
        <p:nvSpPr>
          <p:cNvPr id="119" name="Google Shape;119;p21"/>
          <p:cNvSpPr txBox="1">
            <a:spLocks noGrp="1"/>
          </p:cNvSpPr>
          <p:nvPr>
            <p:ph type="subTitle" idx="1"/>
          </p:nvPr>
        </p:nvSpPr>
        <p:spPr>
          <a:xfrm>
            <a:off x="3665778" y="2867984"/>
            <a:ext cx="5023338" cy="1122032"/>
          </a:xfrm>
          <a:prstGeom prst="rect">
            <a:avLst/>
          </a:prstGeom>
          <a:noFill/>
          <a:ln>
            <a:noFill/>
          </a:ln>
        </p:spPr>
        <p:txBody>
          <a:bodyPr spcFirstLastPara="1" wrap="square" lIns="91425" tIns="45700" rIns="91425" bIns="45700" anchor="t" anchorCtr="0">
            <a:noAutofit/>
          </a:bodyPr>
          <a:lstStyle/>
          <a:p>
            <a:pPr marL="0" lvl="0" indent="0" algn="r" rtl="0">
              <a:spcBef>
                <a:spcPts val="0"/>
              </a:spcBef>
              <a:spcAft>
                <a:spcPts val="0"/>
              </a:spcAft>
              <a:buClr>
                <a:srgbClr val="595959"/>
              </a:buClr>
              <a:buSzPts val="2400"/>
              <a:buNone/>
            </a:pPr>
            <a:r>
              <a:rPr lang="en-US" sz="2400">
                <a:latin typeface="Calibri"/>
                <a:ea typeface="Calibri"/>
                <a:cs typeface="Calibri"/>
                <a:sym typeface="Calibri"/>
              </a:rPr>
              <a:t>NISHANTH. VANIPENTA</a:t>
            </a:r>
            <a:endParaRPr>
              <a:latin typeface="Calibri"/>
              <a:ea typeface="Calibri"/>
              <a:cs typeface="Calibri"/>
              <a:sym typeface="Calibri"/>
            </a:endParaRPr>
          </a:p>
          <a:p>
            <a:pPr marL="0" lvl="0" indent="0" algn="r" rtl="0">
              <a:spcBef>
                <a:spcPts val="480"/>
              </a:spcBef>
              <a:spcAft>
                <a:spcPts val="0"/>
              </a:spcAft>
              <a:buClr>
                <a:srgbClr val="595959"/>
              </a:buClr>
              <a:buSzPts val="2400"/>
              <a:buNone/>
            </a:pPr>
            <a:r>
              <a:rPr lang="en-US" sz="2400">
                <a:latin typeface="Calibri"/>
                <a:ea typeface="Calibri"/>
                <a:cs typeface="Calibri"/>
                <a:sym typeface="Calibri"/>
              </a:rPr>
              <a:t>UID:116409605</a:t>
            </a:r>
            <a:endParaRPr>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91A5ECC-79B7-47A3-BFF8-CB979896824A}"/>
              </a:ext>
            </a:extLst>
          </p:cNvPr>
          <p:cNvSpPr>
            <a:spLocks noGrp="1"/>
          </p:cNvSpPr>
          <p:nvPr>
            <p:ph type="title"/>
          </p:nvPr>
        </p:nvSpPr>
        <p:spPr>
          <a:xfrm>
            <a:off x="1040907" y="274638"/>
            <a:ext cx="7062185" cy="618125"/>
          </a:xfrm>
        </p:spPr>
        <p:txBody>
          <a:bodyPr/>
          <a:lstStyle/>
          <a:p>
            <a:pPr algn="ctr"/>
            <a:r>
              <a:rPr lang="en-US" dirty="0"/>
              <a:t>5x5 grid output</a:t>
            </a:r>
          </a:p>
        </p:txBody>
      </p:sp>
      <p:pic>
        <p:nvPicPr>
          <p:cNvPr id="5" name="2020-05-10-14-43-40">
            <a:hlinkClick r:id="" action="ppaction://media"/>
            <a:extLst>
              <a:ext uri="{FF2B5EF4-FFF2-40B4-BE49-F238E27FC236}">
                <a16:creationId xmlns:a16="http://schemas.microsoft.com/office/drawing/2014/main" id="{E8E2C925-BBAE-4AC8-858B-EDA7EC76FE6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96401" y="1247838"/>
            <a:ext cx="4609595" cy="5104704"/>
          </a:xfrm>
          <a:prstGeom prst="rect">
            <a:avLst/>
          </a:prstGeom>
        </p:spPr>
      </p:pic>
      <p:graphicFrame>
        <p:nvGraphicFramePr>
          <p:cNvPr id="6" name="Table 5">
            <a:extLst>
              <a:ext uri="{FF2B5EF4-FFF2-40B4-BE49-F238E27FC236}">
                <a16:creationId xmlns:a16="http://schemas.microsoft.com/office/drawing/2014/main" id="{4ED9DE4A-8586-40A1-8EA5-AB840B481580}"/>
              </a:ext>
            </a:extLst>
          </p:cNvPr>
          <p:cNvGraphicFramePr>
            <a:graphicFrameLocks noGrp="1"/>
          </p:cNvGraphicFramePr>
          <p:nvPr>
            <p:extLst>
              <p:ext uri="{D42A27DB-BD31-4B8C-83A1-F6EECF244321}">
                <p14:modId xmlns:p14="http://schemas.microsoft.com/office/powerpoint/2010/main" val="1093213641"/>
              </p:ext>
            </p:extLst>
          </p:nvPr>
        </p:nvGraphicFramePr>
        <p:xfrm>
          <a:off x="6014621" y="1247838"/>
          <a:ext cx="2877666" cy="2417379"/>
        </p:xfrm>
        <a:graphic>
          <a:graphicData uri="http://schemas.openxmlformats.org/drawingml/2006/table">
            <a:tbl>
              <a:tblPr firstRow="1" bandRow="1">
                <a:tableStyleId>{B74FFDF3-D8E9-412B-9BC8-6D6446552AF4}</a:tableStyleId>
              </a:tblPr>
              <a:tblGrid>
                <a:gridCol w="1438833">
                  <a:extLst>
                    <a:ext uri="{9D8B030D-6E8A-4147-A177-3AD203B41FA5}">
                      <a16:colId xmlns:a16="http://schemas.microsoft.com/office/drawing/2014/main" val="2966208035"/>
                    </a:ext>
                  </a:extLst>
                </a:gridCol>
                <a:gridCol w="1438833">
                  <a:extLst>
                    <a:ext uri="{9D8B030D-6E8A-4147-A177-3AD203B41FA5}">
                      <a16:colId xmlns:a16="http://schemas.microsoft.com/office/drawing/2014/main" val="3873146431"/>
                    </a:ext>
                  </a:extLst>
                </a:gridCol>
              </a:tblGrid>
              <a:tr h="708542">
                <a:tc>
                  <a:txBody>
                    <a:bodyPr/>
                    <a:lstStyle/>
                    <a:p>
                      <a:pPr algn="ctr"/>
                      <a:r>
                        <a:rPr lang="en-US" b="1" dirty="0">
                          <a:solidFill>
                            <a:schemeClr val="tx1"/>
                          </a:solidFill>
                        </a:rPr>
                        <a:t>Maze Size ( 5X5 )</a:t>
                      </a:r>
                    </a:p>
                  </a:txBody>
                  <a:tcPr/>
                </a:tc>
                <a:tc>
                  <a:txBody>
                    <a:bodyPr/>
                    <a:lstStyle/>
                    <a:p>
                      <a:pPr algn="ctr"/>
                      <a:r>
                        <a:rPr lang="en-US" b="1" dirty="0">
                          <a:solidFill>
                            <a:schemeClr val="tx1"/>
                          </a:solidFill>
                        </a:rPr>
                        <a:t>Number</a:t>
                      </a:r>
                    </a:p>
                  </a:txBody>
                  <a:tcPr/>
                </a:tc>
                <a:extLst>
                  <a:ext uri="{0D108BD9-81ED-4DB2-BD59-A6C34878D82A}">
                    <a16:rowId xmlns:a16="http://schemas.microsoft.com/office/drawing/2014/main" val="1803459197"/>
                  </a:ext>
                </a:extLst>
              </a:tr>
              <a:tr h="708542">
                <a:tc>
                  <a:txBody>
                    <a:bodyPr/>
                    <a:lstStyle/>
                    <a:p>
                      <a:r>
                        <a:rPr lang="en-US" b="1" dirty="0"/>
                        <a:t>Average time of execution</a:t>
                      </a:r>
                    </a:p>
                  </a:txBody>
                  <a:tcPr/>
                </a:tc>
                <a:tc>
                  <a:txBody>
                    <a:bodyPr/>
                    <a:lstStyle/>
                    <a:p>
                      <a:r>
                        <a:rPr lang="en-US" b="1" dirty="0"/>
                        <a:t>1.2712 sec</a:t>
                      </a:r>
                    </a:p>
                  </a:txBody>
                  <a:tcPr/>
                </a:tc>
                <a:extLst>
                  <a:ext uri="{0D108BD9-81ED-4DB2-BD59-A6C34878D82A}">
                    <a16:rowId xmlns:a16="http://schemas.microsoft.com/office/drawing/2014/main" val="1202150166"/>
                  </a:ext>
                </a:extLst>
              </a:tr>
              <a:tr h="1000295">
                <a:tc>
                  <a:txBody>
                    <a:bodyPr/>
                    <a:lstStyle/>
                    <a:p>
                      <a:r>
                        <a:rPr lang="en-US" b="1" dirty="0"/>
                        <a:t>Average Number of iteration</a:t>
                      </a:r>
                    </a:p>
                  </a:txBody>
                  <a:tcPr/>
                </a:tc>
                <a:tc>
                  <a:txBody>
                    <a:bodyPr/>
                    <a:lstStyle/>
                    <a:p>
                      <a:r>
                        <a:rPr lang="en-US" b="1" dirty="0"/>
                        <a:t>20 episodes</a:t>
                      </a:r>
                    </a:p>
                  </a:txBody>
                  <a:tcPr/>
                </a:tc>
                <a:extLst>
                  <a:ext uri="{0D108BD9-81ED-4DB2-BD59-A6C34878D82A}">
                    <a16:rowId xmlns:a16="http://schemas.microsoft.com/office/drawing/2014/main" val="516703488"/>
                  </a:ext>
                </a:extLst>
              </a:tr>
            </a:tbl>
          </a:graphicData>
        </a:graphic>
      </p:graphicFrame>
    </p:spTree>
    <p:extLst>
      <p:ext uri="{BB962C8B-B14F-4D97-AF65-F5344CB8AC3E}">
        <p14:creationId xmlns:p14="http://schemas.microsoft.com/office/powerpoint/2010/main" val="2084057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7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2EDFDAD-2089-4740-B3DB-EBCCE1CF0206}"/>
              </a:ext>
            </a:extLst>
          </p:cNvPr>
          <p:cNvSpPr>
            <a:spLocks noGrp="1"/>
          </p:cNvSpPr>
          <p:nvPr>
            <p:ph type="title"/>
          </p:nvPr>
        </p:nvSpPr>
        <p:spPr/>
        <p:txBody>
          <a:bodyPr/>
          <a:lstStyle/>
          <a:p>
            <a:pPr algn="ctr"/>
            <a:r>
              <a:rPr lang="en-US" dirty="0"/>
              <a:t>10x10 Standard space</a:t>
            </a:r>
          </a:p>
        </p:txBody>
      </p:sp>
      <p:pic>
        <p:nvPicPr>
          <p:cNvPr id="4" name="2020-05-10-02-14-42">
            <a:hlinkClick r:id="" action="ppaction://media"/>
            <a:extLst>
              <a:ext uri="{FF2B5EF4-FFF2-40B4-BE49-F238E27FC236}">
                <a16:creationId xmlns:a16="http://schemas.microsoft.com/office/drawing/2014/main" id="{81039279-054B-48C3-BF76-3AA97ACB3CD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1570" r="3541" b="3722"/>
          <a:stretch/>
        </p:blipFill>
        <p:spPr>
          <a:xfrm>
            <a:off x="1051909" y="1733779"/>
            <a:ext cx="3840480" cy="4023360"/>
          </a:xfrm>
          <a:prstGeom prst="rect">
            <a:avLst/>
          </a:prstGeom>
        </p:spPr>
      </p:pic>
      <p:graphicFrame>
        <p:nvGraphicFramePr>
          <p:cNvPr id="5" name="Table 4">
            <a:extLst>
              <a:ext uri="{FF2B5EF4-FFF2-40B4-BE49-F238E27FC236}">
                <a16:creationId xmlns:a16="http://schemas.microsoft.com/office/drawing/2014/main" id="{C2883052-67BF-436E-9740-7A431C671571}"/>
              </a:ext>
            </a:extLst>
          </p:cNvPr>
          <p:cNvGraphicFramePr>
            <a:graphicFrameLocks noGrp="1"/>
          </p:cNvGraphicFramePr>
          <p:nvPr>
            <p:extLst>
              <p:ext uri="{D42A27DB-BD31-4B8C-83A1-F6EECF244321}">
                <p14:modId xmlns:p14="http://schemas.microsoft.com/office/powerpoint/2010/main" val="2268728038"/>
              </p:ext>
            </p:extLst>
          </p:nvPr>
        </p:nvGraphicFramePr>
        <p:xfrm>
          <a:off x="5214425" y="1857765"/>
          <a:ext cx="2877666" cy="1985815"/>
        </p:xfrm>
        <a:graphic>
          <a:graphicData uri="http://schemas.openxmlformats.org/drawingml/2006/table">
            <a:tbl>
              <a:tblPr firstRow="1" bandRow="1">
                <a:tableStyleId>{B74FFDF3-D8E9-412B-9BC8-6D6446552AF4}</a:tableStyleId>
              </a:tblPr>
              <a:tblGrid>
                <a:gridCol w="1438833">
                  <a:extLst>
                    <a:ext uri="{9D8B030D-6E8A-4147-A177-3AD203B41FA5}">
                      <a16:colId xmlns:a16="http://schemas.microsoft.com/office/drawing/2014/main" val="2966208035"/>
                    </a:ext>
                  </a:extLst>
                </a:gridCol>
                <a:gridCol w="1438833">
                  <a:extLst>
                    <a:ext uri="{9D8B030D-6E8A-4147-A177-3AD203B41FA5}">
                      <a16:colId xmlns:a16="http://schemas.microsoft.com/office/drawing/2014/main" val="3873146431"/>
                    </a:ext>
                  </a:extLst>
                </a:gridCol>
              </a:tblGrid>
              <a:tr h="582049">
                <a:tc>
                  <a:txBody>
                    <a:bodyPr/>
                    <a:lstStyle/>
                    <a:p>
                      <a:pPr algn="ctr"/>
                      <a:r>
                        <a:rPr lang="en-US" b="1" dirty="0">
                          <a:solidFill>
                            <a:schemeClr val="tx1"/>
                          </a:solidFill>
                        </a:rPr>
                        <a:t>Maze Size</a:t>
                      </a:r>
                    </a:p>
                    <a:p>
                      <a:pPr algn="ctr"/>
                      <a:r>
                        <a:rPr lang="en-US" b="1" dirty="0">
                          <a:solidFill>
                            <a:schemeClr val="tx1"/>
                          </a:solidFill>
                        </a:rPr>
                        <a:t> ( 10X10 )</a:t>
                      </a:r>
                    </a:p>
                  </a:txBody>
                  <a:tcPr/>
                </a:tc>
                <a:tc>
                  <a:txBody>
                    <a:bodyPr/>
                    <a:lstStyle/>
                    <a:p>
                      <a:pPr algn="ctr"/>
                      <a:r>
                        <a:rPr lang="en-US" b="1" dirty="0">
                          <a:solidFill>
                            <a:schemeClr val="tx1"/>
                          </a:solidFill>
                        </a:rPr>
                        <a:t>Number</a:t>
                      </a:r>
                    </a:p>
                  </a:txBody>
                  <a:tcPr/>
                </a:tc>
                <a:extLst>
                  <a:ext uri="{0D108BD9-81ED-4DB2-BD59-A6C34878D82A}">
                    <a16:rowId xmlns:a16="http://schemas.microsoft.com/office/drawing/2014/main" val="1803459197"/>
                  </a:ext>
                </a:extLst>
              </a:tr>
              <a:tr h="582049">
                <a:tc>
                  <a:txBody>
                    <a:bodyPr/>
                    <a:lstStyle/>
                    <a:p>
                      <a:r>
                        <a:rPr lang="en-US" b="1" dirty="0"/>
                        <a:t>Average time of execution</a:t>
                      </a:r>
                    </a:p>
                  </a:txBody>
                  <a:tcPr/>
                </a:tc>
                <a:tc>
                  <a:txBody>
                    <a:bodyPr/>
                    <a:lstStyle/>
                    <a:p>
                      <a:r>
                        <a:rPr lang="en-US" b="1" dirty="0"/>
                        <a:t>2.4 sec</a:t>
                      </a:r>
                    </a:p>
                  </a:txBody>
                  <a:tcPr/>
                </a:tc>
                <a:extLst>
                  <a:ext uri="{0D108BD9-81ED-4DB2-BD59-A6C34878D82A}">
                    <a16:rowId xmlns:a16="http://schemas.microsoft.com/office/drawing/2014/main" val="1202150166"/>
                  </a:ext>
                </a:extLst>
              </a:tr>
              <a:tr h="821717">
                <a:tc>
                  <a:txBody>
                    <a:bodyPr/>
                    <a:lstStyle/>
                    <a:p>
                      <a:r>
                        <a:rPr lang="en-US" b="1" dirty="0"/>
                        <a:t>Average Number of iteration</a:t>
                      </a:r>
                    </a:p>
                  </a:txBody>
                  <a:tcPr/>
                </a:tc>
                <a:tc>
                  <a:txBody>
                    <a:bodyPr/>
                    <a:lstStyle/>
                    <a:p>
                      <a:r>
                        <a:rPr lang="en-US" b="1" dirty="0"/>
                        <a:t>1250 episodes</a:t>
                      </a:r>
                    </a:p>
                  </a:txBody>
                  <a:tcPr/>
                </a:tc>
                <a:extLst>
                  <a:ext uri="{0D108BD9-81ED-4DB2-BD59-A6C34878D82A}">
                    <a16:rowId xmlns:a16="http://schemas.microsoft.com/office/drawing/2014/main" val="516703488"/>
                  </a:ext>
                </a:extLst>
              </a:tr>
            </a:tbl>
          </a:graphicData>
        </a:graphic>
      </p:graphicFrame>
    </p:spTree>
    <p:extLst>
      <p:ext uri="{BB962C8B-B14F-4D97-AF65-F5344CB8AC3E}">
        <p14:creationId xmlns:p14="http://schemas.microsoft.com/office/powerpoint/2010/main" val="2692842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63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9"/>
          <p:cNvSpPr txBox="1">
            <a:spLocks noGrp="1"/>
          </p:cNvSpPr>
          <p:nvPr>
            <p:ph type="title"/>
          </p:nvPr>
        </p:nvSpPr>
        <p:spPr>
          <a:xfrm>
            <a:off x="1254525" y="284451"/>
            <a:ext cx="6634950" cy="736846"/>
          </a:xfrm>
          <a:prstGeom prst="rect">
            <a:avLst/>
          </a:prstGeom>
          <a:noFill/>
          <a:ln>
            <a:noFill/>
          </a:ln>
        </p:spPr>
        <p:txBody>
          <a:bodyPr spcFirstLastPara="1" wrap="square" lIns="91425" tIns="45700" rIns="91425" bIns="45700" anchor="b" anchorCtr="0">
            <a:noAutofit/>
          </a:bodyPr>
          <a:lstStyle/>
          <a:p>
            <a:pPr algn="ctr"/>
            <a:r>
              <a:rPr lang="en-US" dirty="0"/>
              <a:t>10x10 Complex space </a:t>
            </a:r>
            <a:endParaRPr dirty="0"/>
          </a:p>
        </p:txBody>
      </p:sp>
      <p:pic>
        <p:nvPicPr>
          <p:cNvPr id="2" name="2020-05-11-00-45-53">
            <a:hlinkClick r:id="" action="ppaction://media"/>
            <a:extLst>
              <a:ext uri="{FF2B5EF4-FFF2-40B4-BE49-F238E27FC236}">
                <a16:creationId xmlns:a16="http://schemas.microsoft.com/office/drawing/2014/main" id="{FA8D87C2-6A43-4B0D-87B1-50310FAF182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168" t="8402" r="1168" b="6224"/>
          <a:stretch/>
        </p:blipFill>
        <p:spPr>
          <a:xfrm>
            <a:off x="665419" y="1569204"/>
            <a:ext cx="3752850" cy="3931920"/>
          </a:xfrm>
          <a:prstGeom prst="rect">
            <a:avLst/>
          </a:prstGeom>
        </p:spPr>
      </p:pic>
      <p:graphicFrame>
        <p:nvGraphicFramePr>
          <p:cNvPr id="8" name="Table 7">
            <a:extLst>
              <a:ext uri="{FF2B5EF4-FFF2-40B4-BE49-F238E27FC236}">
                <a16:creationId xmlns:a16="http://schemas.microsoft.com/office/drawing/2014/main" id="{6AE31284-CFF9-4B8E-8725-0EB35C0CC465}"/>
              </a:ext>
            </a:extLst>
          </p:cNvPr>
          <p:cNvGraphicFramePr>
            <a:graphicFrameLocks noGrp="1"/>
          </p:cNvGraphicFramePr>
          <p:nvPr>
            <p:extLst>
              <p:ext uri="{D42A27DB-BD31-4B8C-83A1-F6EECF244321}">
                <p14:modId xmlns:p14="http://schemas.microsoft.com/office/powerpoint/2010/main" val="2166204030"/>
              </p:ext>
            </p:extLst>
          </p:nvPr>
        </p:nvGraphicFramePr>
        <p:xfrm>
          <a:off x="5463153" y="1569204"/>
          <a:ext cx="2877666" cy="2417379"/>
        </p:xfrm>
        <a:graphic>
          <a:graphicData uri="http://schemas.openxmlformats.org/drawingml/2006/table">
            <a:tbl>
              <a:tblPr firstRow="1" bandRow="1">
                <a:tableStyleId>{B74FFDF3-D8E9-412B-9BC8-6D6446552AF4}</a:tableStyleId>
              </a:tblPr>
              <a:tblGrid>
                <a:gridCol w="1438833">
                  <a:extLst>
                    <a:ext uri="{9D8B030D-6E8A-4147-A177-3AD203B41FA5}">
                      <a16:colId xmlns:a16="http://schemas.microsoft.com/office/drawing/2014/main" val="2966208035"/>
                    </a:ext>
                  </a:extLst>
                </a:gridCol>
                <a:gridCol w="1438833">
                  <a:extLst>
                    <a:ext uri="{9D8B030D-6E8A-4147-A177-3AD203B41FA5}">
                      <a16:colId xmlns:a16="http://schemas.microsoft.com/office/drawing/2014/main" val="3873146431"/>
                    </a:ext>
                  </a:extLst>
                </a:gridCol>
              </a:tblGrid>
              <a:tr h="708542">
                <a:tc>
                  <a:txBody>
                    <a:bodyPr/>
                    <a:lstStyle/>
                    <a:p>
                      <a:pPr algn="ctr"/>
                      <a:r>
                        <a:rPr lang="en-US" b="1" dirty="0">
                          <a:solidFill>
                            <a:schemeClr val="tx1"/>
                          </a:solidFill>
                        </a:rPr>
                        <a:t>Maze Size</a:t>
                      </a:r>
                    </a:p>
                    <a:p>
                      <a:pPr algn="ctr"/>
                      <a:r>
                        <a:rPr lang="en-US" b="1" dirty="0">
                          <a:solidFill>
                            <a:schemeClr val="tx1"/>
                          </a:solidFill>
                        </a:rPr>
                        <a:t> ( 10X10 )</a:t>
                      </a:r>
                    </a:p>
                  </a:txBody>
                  <a:tcPr/>
                </a:tc>
                <a:tc>
                  <a:txBody>
                    <a:bodyPr/>
                    <a:lstStyle/>
                    <a:p>
                      <a:pPr algn="ctr"/>
                      <a:r>
                        <a:rPr lang="en-US" b="1" dirty="0">
                          <a:solidFill>
                            <a:schemeClr val="tx1"/>
                          </a:solidFill>
                        </a:rPr>
                        <a:t>Number</a:t>
                      </a:r>
                    </a:p>
                  </a:txBody>
                  <a:tcPr/>
                </a:tc>
                <a:extLst>
                  <a:ext uri="{0D108BD9-81ED-4DB2-BD59-A6C34878D82A}">
                    <a16:rowId xmlns:a16="http://schemas.microsoft.com/office/drawing/2014/main" val="1803459197"/>
                  </a:ext>
                </a:extLst>
              </a:tr>
              <a:tr h="708542">
                <a:tc>
                  <a:txBody>
                    <a:bodyPr/>
                    <a:lstStyle/>
                    <a:p>
                      <a:r>
                        <a:rPr lang="en-US" b="1" dirty="0"/>
                        <a:t>Average time of execution</a:t>
                      </a:r>
                    </a:p>
                  </a:txBody>
                  <a:tcPr/>
                </a:tc>
                <a:tc>
                  <a:txBody>
                    <a:bodyPr/>
                    <a:lstStyle/>
                    <a:p>
                      <a:r>
                        <a:rPr lang="en-US" b="1" dirty="0"/>
                        <a:t>3.7 sec</a:t>
                      </a:r>
                    </a:p>
                  </a:txBody>
                  <a:tcPr/>
                </a:tc>
                <a:extLst>
                  <a:ext uri="{0D108BD9-81ED-4DB2-BD59-A6C34878D82A}">
                    <a16:rowId xmlns:a16="http://schemas.microsoft.com/office/drawing/2014/main" val="1202150166"/>
                  </a:ext>
                </a:extLst>
              </a:tr>
              <a:tr h="1000295">
                <a:tc>
                  <a:txBody>
                    <a:bodyPr/>
                    <a:lstStyle/>
                    <a:p>
                      <a:r>
                        <a:rPr lang="en-US" b="1" dirty="0"/>
                        <a:t>Average Number of iteration</a:t>
                      </a:r>
                    </a:p>
                  </a:txBody>
                  <a:tcPr/>
                </a:tc>
                <a:tc>
                  <a:txBody>
                    <a:bodyPr/>
                    <a:lstStyle/>
                    <a:p>
                      <a:r>
                        <a:rPr lang="en-US" b="1" dirty="0"/>
                        <a:t>1600 episodes</a:t>
                      </a:r>
                    </a:p>
                  </a:txBody>
                  <a:tcPr/>
                </a:tc>
                <a:extLst>
                  <a:ext uri="{0D108BD9-81ED-4DB2-BD59-A6C34878D82A}">
                    <a16:rowId xmlns:a16="http://schemas.microsoft.com/office/drawing/2014/main" val="516703488"/>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0"/>
          <p:cNvSpPr txBox="1">
            <a:spLocks noGrp="1"/>
          </p:cNvSpPr>
          <p:nvPr>
            <p:ph type="title"/>
          </p:nvPr>
        </p:nvSpPr>
        <p:spPr>
          <a:xfrm>
            <a:off x="720600" y="143179"/>
            <a:ext cx="7702800" cy="9330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n-US" dirty="0"/>
              <a:t>Plots for 4x4 and 5x5</a:t>
            </a:r>
            <a:endParaRPr dirty="0"/>
          </a:p>
        </p:txBody>
      </p:sp>
      <p:sp>
        <p:nvSpPr>
          <p:cNvPr id="204" name="Google Shape;204;p30"/>
          <p:cNvSpPr txBox="1"/>
          <p:nvPr/>
        </p:nvSpPr>
        <p:spPr>
          <a:xfrm>
            <a:off x="1556363" y="1741771"/>
            <a:ext cx="1454400" cy="36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t>Plot for 4x4 grid </a:t>
            </a:r>
            <a:endParaRPr dirty="0"/>
          </a:p>
        </p:txBody>
      </p:sp>
      <p:sp>
        <p:nvSpPr>
          <p:cNvPr id="205" name="Google Shape;205;p30"/>
          <p:cNvSpPr txBox="1"/>
          <p:nvPr/>
        </p:nvSpPr>
        <p:spPr>
          <a:xfrm>
            <a:off x="5878515" y="1799424"/>
            <a:ext cx="1454400" cy="36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t>Plot for 5x5 grid </a:t>
            </a:r>
            <a:endParaRPr dirty="0"/>
          </a:p>
        </p:txBody>
      </p:sp>
      <p:pic>
        <p:nvPicPr>
          <p:cNvPr id="207" name="Google Shape;207;p30"/>
          <p:cNvPicPr preferRelativeResize="0"/>
          <p:nvPr/>
        </p:nvPicPr>
        <p:blipFill>
          <a:blip r:embed="rId3">
            <a:alphaModFix/>
          </a:blip>
          <a:stretch>
            <a:fillRect/>
          </a:stretch>
        </p:blipFill>
        <p:spPr>
          <a:xfrm>
            <a:off x="509224" y="2154850"/>
            <a:ext cx="3868250" cy="2548300"/>
          </a:xfrm>
          <a:prstGeom prst="rect">
            <a:avLst/>
          </a:prstGeom>
          <a:noFill/>
          <a:ln>
            <a:noFill/>
          </a:ln>
        </p:spPr>
      </p:pic>
      <p:pic>
        <p:nvPicPr>
          <p:cNvPr id="208" name="Google Shape;208;p30"/>
          <p:cNvPicPr preferRelativeResize="0"/>
          <p:nvPr/>
        </p:nvPicPr>
        <p:blipFill>
          <a:blip r:embed="rId4">
            <a:alphaModFix/>
          </a:blip>
          <a:stretch>
            <a:fillRect/>
          </a:stretch>
        </p:blipFill>
        <p:spPr>
          <a:xfrm>
            <a:off x="4642240" y="2163624"/>
            <a:ext cx="3656873" cy="262331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203;p30">
            <a:extLst>
              <a:ext uri="{FF2B5EF4-FFF2-40B4-BE49-F238E27FC236}">
                <a16:creationId xmlns:a16="http://schemas.microsoft.com/office/drawing/2014/main" id="{847A54AA-BA56-4856-AA02-4A74C241FE1A}"/>
              </a:ext>
            </a:extLst>
          </p:cNvPr>
          <p:cNvPicPr preferRelativeResize="0"/>
          <p:nvPr/>
        </p:nvPicPr>
        <p:blipFill>
          <a:blip r:embed="rId3">
            <a:alphaModFix/>
          </a:blip>
          <a:stretch>
            <a:fillRect/>
          </a:stretch>
        </p:blipFill>
        <p:spPr>
          <a:xfrm>
            <a:off x="551925" y="2202733"/>
            <a:ext cx="3366325" cy="2214450"/>
          </a:xfrm>
          <a:prstGeom prst="rect">
            <a:avLst/>
          </a:prstGeom>
          <a:noFill/>
          <a:ln>
            <a:noFill/>
          </a:ln>
        </p:spPr>
      </p:pic>
      <p:sp>
        <p:nvSpPr>
          <p:cNvPr id="5" name="Google Shape;206;p30">
            <a:extLst>
              <a:ext uri="{FF2B5EF4-FFF2-40B4-BE49-F238E27FC236}">
                <a16:creationId xmlns:a16="http://schemas.microsoft.com/office/drawing/2014/main" id="{DFEC9F74-1E78-4115-B8A5-AC1740A6197C}"/>
              </a:ext>
            </a:extLst>
          </p:cNvPr>
          <p:cNvSpPr txBox="1"/>
          <p:nvPr/>
        </p:nvSpPr>
        <p:spPr>
          <a:xfrm>
            <a:off x="1531902" y="4542587"/>
            <a:ext cx="1902000" cy="43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t>Complex 10x10</a:t>
            </a:r>
            <a:endParaRPr dirty="0"/>
          </a:p>
        </p:txBody>
      </p:sp>
      <p:pic>
        <p:nvPicPr>
          <p:cNvPr id="6" name="Google Shape;209;p30">
            <a:extLst>
              <a:ext uri="{FF2B5EF4-FFF2-40B4-BE49-F238E27FC236}">
                <a16:creationId xmlns:a16="http://schemas.microsoft.com/office/drawing/2014/main" id="{B82EF979-F841-456B-8914-2B011CE5CB24}"/>
              </a:ext>
            </a:extLst>
          </p:cNvPr>
          <p:cNvPicPr preferRelativeResize="0"/>
          <p:nvPr/>
        </p:nvPicPr>
        <p:blipFill>
          <a:blip r:embed="rId4">
            <a:alphaModFix/>
          </a:blip>
          <a:stretch>
            <a:fillRect/>
          </a:stretch>
        </p:blipFill>
        <p:spPr>
          <a:xfrm>
            <a:off x="4844013" y="2202734"/>
            <a:ext cx="3366324" cy="2214450"/>
          </a:xfrm>
          <a:prstGeom prst="rect">
            <a:avLst/>
          </a:prstGeom>
          <a:noFill/>
          <a:ln>
            <a:noFill/>
          </a:ln>
        </p:spPr>
      </p:pic>
      <p:sp>
        <p:nvSpPr>
          <p:cNvPr id="7" name="Google Shape;202;p30">
            <a:extLst>
              <a:ext uri="{FF2B5EF4-FFF2-40B4-BE49-F238E27FC236}">
                <a16:creationId xmlns:a16="http://schemas.microsoft.com/office/drawing/2014/main" id="{C734C65A-A9FF-436E-B4EC-80D881BFAA1F}"/>
              </a:ext>
            </a:extLst>
          </p:cNvPr>
          <p:cNvSpPr txBox="1">
            <a:spLocks/>
          </p:cNvSpPr>
          <p:nvPr/>
        </p:nvSpPr>
        <p:spPr>
          <a:xfrm>
            <a:off x="720600" y="143179"/>
            <a:ext cx="7702800" cy="933000"/>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r>
              <a:rPr lang="en-US" dirty="0"/>
              <a:t>Plots for 10x10 grids</a:t>
            </a:r>
          </a:p>
        </p:txBody>
      </p:sp>
      <p:sp>
        <p:nvSpPr>
          <p:cNvPr id="8" name="TextBox 7">
            <a:extLst>
              <a:ext uri="{FF2B5EF4-FFF2-40B4-BE49-F238E27FC236}">
                <a16:creationId xmlns:a16="http://schemas.microsoft.com/office/drawing/2014/main" id="{3E5D217A-D58F-439B-B2F7-9BD0F597A63A}"/>
              </a:ext>
            </a:extLst>
          </p:cNvPr>
          <p:cNvSpPr txBox="1"/>
          <p:nvPr/>
        </p:nvSpPr>
        <p:spPr>
          <a:xfrm>
            <a:off x="5710100" y="4548685"/>
            <a:ext cx="1974778" cy="307777"/>
          </a:xfrm>
          <a:prstGeom prst="rect">
            <a:avLst/>
          </a:prstGeom>
          <a:noFill/>
        </p:spPr>
        <p:txBody>
          <a:bodyPr wrap="square" rtlCol="0">
            <a:spAutoFit/>
          </a:bodyPr>
          <a:lstStyle/>
          <a:p>
            <a:r>
              <a:rPr lang="en-US" dirty="0"/>
              <a:t>Standard 10x10</a:t>
            </a:r>
          </a:p>
        </p:txBody>
      </p:sp>
    </p:spTree>
    <p:extLst>
      <p:ext uri="{BB962C8B-B14F-4D97-AF65-F5344CB8AC3E}">
        <p14:creationId xmlns:p14="http://schemas.microsoft.com/office/powerpoint/2010/main" val="1435794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1"/>
          <p:cNvSpPr txBox="1">
            <a:spLocks noGrp="1"/>
          </p:cNvSpPr>
          <p:nvPr>
            <p:ph type="body" idx="1"/>
          </p:nvPr>
        </p:nvSpPr>
        <p:spPr>
          <a:xfrm>
            <a:off x="0" y="1280160"/>
            <a:ext cx="8572726" cy="4846004"/>
          </a:xfrm>
        </p:spPr>
        <p:txBody>
          <a:bodyPr spcFirstLastPara="1" wrap="square" lIns="91425" tIns="45700" rIns="91425" bIns="45700" anchor="t" anchorCtr="0">
            <a:normAutofit/>
          </a:bodyPr>
          <a:lstStyle/>
          <a:p>
            <a:pPr marL="457200" lvl="0" indent="-400050" rtl="0">
              <a:spcBef>
                <a:spcPts val="540"/>
              </a:spcBef>
              <a:spcAft>
                <a:spcPts val="0"/>
              </a:spcAft>
              <a:buSzPts val="2700"/>
              <a:buChar char="●"/>
            </a:pPr>
            <a:r>
              <a:rPr lang="en-US" dirty="0">
                <a:latin typeface="Calibri" panose="020F0502020204030204" pitchFamily="34" charset="0"/>
                <a:cs typeface="Calibri" panose="020F0502020204030204" pitchFamily="34" charset="0"/>
              </a:rPr>
              <a:t>Upon Observation, for a 10x10 grid it is observed that tuning the learning rate has a lot of affect in the rate of convergence of the algorithm.</a:t>
            </a:r>
          </a:p>
          <a:p>
            <a:pPr marL="457200" lvl="0" indent="-400050" rtl="0">
              <a:spcBef>
                <a:spcPts val="0"/>
              </a:spcBef>
              <a:spcAft>
                <a:spcPts val="0"/>
              </a:spcAft>
              <a:buSzPts val="2700"/>
              <a:buChar char="●"/>
            </a:pPr>
            <a:r>
              <a:rPr lang="en-US" dirty="0">
                <a:latin typeface="Calibri" panose="020F0502020204030204" pitchFamily="34" charset="0"/>
                <a:cs typeface="Calibri" panose="020F0502020204030204" pitchFamily="34" charset="0"/>
              </a:rPr>
              <a:t>For a complex tasks with huge grid space, Q learning isn’t the first choice because of the memory usage  and time inefficient. Markov’s decision process or a Deep reinforcement would work better.</a:t>
            </a:r>
          </a:p>
          <a:p>
            <a:pPr marL="457200" lvl="0" indent="-400050" rtl="0">
              <a:spcBef>
                <a:spcPts val="0"/>
              </a:spcBef>
              <a:spcAft>
                <a:spcPts val="0"/>
              </a:spcAft>
              <a:buSzPts val="2700"/>
              <a:buChar char="●"/>
            </a:pPr>
            <a:r>
              <a:rPr lang="en-US" dirty="0">
                <a:latin typeface="Calibri" panose="020F0502020204030204" pitchFamily="34" charset="0"/>
                <a:cs typeface="Calibri" panose="020F0502020204030204" pitchFamily="34" charset="0"/>
              </a:rPr>
              <a:t>Also, the agent always tries to take the optimal path during learning. This does allow the agents to adapt to new strategies.</a:t>
            </a:r>
          </a:p>
          <a:p>
            <a:pPr marL="0" lvl="0" indent="0" rtl="0">
              <a:spcBef>
                <a:spcPts val="540"/>
              </a:spcBef>
              <a:spcAft>
                <a:spcPts val="0"/>
              </a:spcAft>
              <a:buNone/>
            </a:pPr>
            <a:endParaRPr lang="en-US" dirty="0"/>
          </a:p>
        </p:txBody>
      </p:sp>
      <p:sp>
        <p:nvSpPr>
          <p:cNvPr id="216" name="Google Shape;216;p31"/>
          <p:cNvSpPr txBox="1">
            <a:spLocks noGrp="1"/>
          </p:cNvSpPr>
          <p:nvPr>
            <p:ph type="title"/>
          </p:nvPr>
        </p:nvSpPr>
        <p:spPr>
          <a:xfrm>
            <a:off x="0" y="0"/>
            <a:ext cx="8115600" cy="1133700"/>
          </a:xfrm>
        </p:spPr>
        <p:txBody>
          <a:bodyPr spcFirstLastPara="1" wrap="square" lIns="91425" tIns="45700" rIns="91425" bIns="45700" anchor="b" anchorCtr="0">
            <a:normAutofit/>
          </a:bodyPr>
          <a:lstStyle/>
          <a:p>
            <a:pPr marL="0" lvl="0" indent="0" algn="ctr" rtl="0">
              <a:spcBef>
                <a:spcPts val="0"/>
              </a:spcBef>
              <a:spcAft>
                <a:spcPts val="0"/>
              </a:spcAft>
              <a:buNone/>
            </a:pPr>
            <a:r>
              <a:rPr lang="en-US" dirty="0">
                <a:solidFill>
                  <a:schemeClr val="tx1"/>
                </a:solidFill>
              </a:rPr>
              <a:t>Analysis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330403F-0AA7-4F6D-B9FD-4EC64004A337}"/>
              </a:ext>
            </a:extLst>
          </p:cNvPr>
          <p:cNvSpPr>
            <a:spLocks noGrp="1"/>
          </p:cNvSpPr>
          <p:nvPr>
            <p:ph type="body" idx="1"/>
          </p:nvPr>
        </p:nvSpPr>
        <p:spPr>
          <a:xfrm>
            <a:off x="350668" y="1408238"/>
            <a:ext cx="8115526" cy="3918318"/>
          </a:xfrm>
        </p:spPr>
        <p:txBody>
          <a:bodyPr/>
          <a:lstStyle/>
          <a:p>
            <a:pPr marL="57150" indent="0">
              <a:buNone/>
            </a:pPr>
            <a:r>
              <a:rPr lang="en-US" dirty="0"/>
              <a:t>1.</a:t>
            </a:r>
            <a:r>
              <a:rPr lang="en-US" dirty="0">
                <a:hlinkClick r:id="rId2"/>
              </a:rPr>
              <a:t>https://ieeexplore.ieee.org/stamp/</a:t>
            </a:r>
            <a:r>
              <a:rPr lang="en-US" dirty="0" err="1">
                <a:hlinkClick r:id="rId2"/>
              </a:rPr>
              <a:t>stamp.jsp?tp</a:t>
            </a:r>
            <a:r>
              <a:rPr lang="en-US" dirty="0">
                <a:hlinkClick r:id="rId2"/>
              </a:rPr>
              <a:t>=&amp;</a:t>
            </a:r>
            <a:r>
              <a:rPr lang="en-US" dirty="0" err="1">
                <a:hlinkClick r:id="rId2"/>
              </a:rPr>
              <a:t>arnumber</a:t>
            </a:r>
            <a:r>
              <a:rPr lang="en-US" dirty="0">
                <a:hlinkClick r:id="rId2"/>
              </a:rPr>
              <a:t>=5967320</a:t>
            </a:r>
            <a:endParaRPr lang="en-US" dirty="0"/>
          </a:p>
          <a:p>
            <a:pPr marL="57150" indent="0">
              <a:buNone/>
            </a:pPr>
            <a:r>
              <a:rPr lang="en-US" dirty="0"/>
              <a:t>2. IEDProjects2015@IIITD </a:t>
            </a:r>
          </a:p>
          <a:p>
            <a:pPr marL="57150" indent="0">
              <a:buNone/>
            </a:pPr>
            <a:r>
              <a:rPr lang="en-US" dirty="0"/>
              <a:t>3.</a:t>
            </a:r>
            <a:r>
              <a:rPr lang="en-US" dirty="0">
                <a:hlinkClick r:id="rId3"/>
              </a:rPr>
              <a:t>http://www.mitchellspryn.com/2017/10/28/Solving-A-Maze-With-Q-Learning.html</a:t>
            </a:r>
            <a:endParaRPr lang="en-US" dirty="0"/>
          </a:p>
          <a:p>
            <a:pPr marL="57150" indent="0">
              <a:buNone/>
            </a:pPr>
            <a:endParaRPr lang="en-US" dirty="0"/>
          </a:p>
        </p:txBody>
      </p:sp>
      <p:sp>
        <p:nvSpPr>
          <p:cNvPr id="3" name="Title 2">
            <a:extLst>
              <a:ext uri="{FF2B5EF4-FFF2-40B4-BE49-F238E27FC236}">
                <a16:creationId xmlns:a16="http://schemas.microsoft.com/office/drawing/2014/main" id="{CA16FC99-EB97-4DA0-B871-270BDC22EDC1}"/>
              </a:ext>
            </a:extLst>
          </p:cNvPr>
          <p:cNvSpPr>
            <a:spLocks noGrp="1"/>
          </p:cNvSpPr>
          <p:nvPr>
            <p:ph type="title"/>
          </p:nvPr>
        </p:nvSpPr>
        <p:spPr/>
        <p:txBody>
          <a:bodyPr/>
          <a:lstStyle/>
          <a:p>
            <a:pPr algn="ctr"/>
            <a:r>
              <a:rPr lang="en-US" dirty="0"/>
              <a:t>References</a:t>
            </a:r>
          </a:p>
        </p:txBody>
      </p:sp>
    </p:spTree>
    <p:extLst>
      <p:ext uri="{BB962C8B-B14F-4D97-AF65-F5344CB8AC3E}">
        <p14:creationId xmlns:p14="http://schemas.microsoft.com/office/powerpoint/2010/main" val="157209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8AF59-010D-4C2B-9434-F47651EF6B68}"/>
              </a:ext>
            </a:extLst>
          </p:cNvPr>
          <p:cNvSpPr>
            <a:spLocks noGrp="1"/>
          </p:cNvSpPr>
          <p:nvPr>
            <p:ph type="ctrTitle"/>
          </p:nvPr>
        </p:nvSpPr>
        <p:spPr>
          <a:xfrm>
            <a:off x="3541491" y="1342706"/>
            <a:ext cx="4936744" cy="1470025"/>
          </a:xfrm>
        </p:spPr>
        <p:txBody>
          <a:bodyPr/>
          <a:lstStyle/>
          <a:p>
            <a:r>
              <a:rPr lang="en-US" sz="6000" dirty="0">
                <a:solidFill>
                  <a:schemeClr val="tx1"/>
                </a:solidFill>
              </a:rPr>
              <a:t>THANK YOU!</a:t>
            </a:r>
          </a:p>
        </p:txBody>
      </p:sp>
    </p:spTree>
    <p:extLst>
      <p:ext uri="{BB962C8B-B14F-4D97-AF65-F5344CB8AC3E}">
        <p14:creationId xmlns:p14="http://schemas.microsoft.com/office/powerpoint/2010/main" val="3997151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body" idx="1"/>
          </p:nvPr>
        </p:nvSpPr>
        <p:spPr>
          <a:xfrm>
            <a:off x="457200" y="1408238"/>
            <a:ext cx="8115526" cy="4698387"/>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Clr>
                <a:srgbClr val="FF0000"/>
              </a:buClr>
              <a:buSzPts val="3000"/>
              <a:buFont typeface="Calibri"/>
              <a:buChar char="•"/>
            </a:pPr>
            <a:r>
              <a:rPr lang="en-US" dirty="0">
                <a:solidFill>
                  <a:srgbClr val="002060"/>
                </a:solidFill>
                <a:latin typeface="Calibri"/>
                <a:ea typeface="Calibri"/>
                <a:cs typeface="Calibri"/>
                <a:sym typeface="Calibri"/>
              </a:rPr>
              <a:t>Introduction</a:t>
            </a:r>
            <a:endParaRPr dirty="0">
              <a:solidFill>
                <a:srgbClr val="002060"/>
              </a:solidFill>
              <a:latin typeface="Calibri"/>
              <a:ea typeface="Calibri"/>
              <a:cs typeface="Calibri"/>
              <a:sym typeface="Calibri"/>
            </a:endParaRPr>
          </a:p>
          <a:p>
            <a:pPr marL="457200" lvl="0" indent="-457200" algn="l" rtl="0">
              <a:spcBef>
                <a:spcPts val="600"/>
              </a:spcBef>
              <a:spcAft>
                <a:spcPts val="0"/>
              </a:spcAft>
              <a:buClr>
                <a:srgbClr val="FF0000"/>
              </a:buClr>
              <a:buSzPts val="3000"/>
              <a:buFont typeface="Calibri"/>
              <a:buChar char="•"/>
            </a:pPr>
            <a:r>
              <a:rPr lang="en-US" dirty="0">
                <a:solidFill>
                  <a:srgbClr val="002060"/>
                </a:solidFill>
                <a:latin typeface="Calibri"/>
                <a:ea typeface="Calibri"/>
                <a:cs typeface="Calibri"/>
                <a:sym typeface="Calibri"/>
              </a:rPr>
              <a:t>Problem Overview</a:t>
            </a:r>
            <a:endParaRPr dirty="0">
              <a:solidFill>
                <a:srgbClr val="002060"/>
              </a:solidFill>
              <a:latin typeface="Calibri"/>
              <a:ea typeface="Calibri"/>
              <a:cs typeface="Calibri"/>
              <a:sym typeface="Calibri"/>
            </a:endParaRPr>
          </a:p>
          <a:p>
            <a:pPr marL="457200" lvl="0" indent="-457200" algn="l" rtl="0">
              <a:spcBef>
                <a:spcPts val="600"/>
              </a:spcBef>
              <a:spcAft>
                <a:spcPts val="0"/>
              </a:spcAft>
              <a:buClr>
                <a:srgbClr val="FF0000"/>
              </a:buClr>
              <a:buSzPts val="3000"/>
              <a:buFont typeface="Calibri"/>
              <a:buChar char="•"/>
            </a:pPr>
            <a:r>
              <a:rPr lang="en-US" dirty="0">
                <a:solidFill>
                  <a:srgbClr val="002060"/>
                </a:solidFill>
                <a:latin typeface="Calibri"/>
                <a:ea typeface="Calibri"/>
                <a:cs typeface="Calibri"/>
                <a:sym typeface="Calibri"/>
              </a:rPr>
              <a:t>Reinforcement learning problem</a:t>
            </a:r>
            <a:endParaRPr dirty="0">
              <a:solidFill>
                <a:srgbClr val="002060"/>
              </a:solidFill>
              <a:latin typeface="Calibri"/>
              <a:ea typeface="Calibri"/>
              <a:cs typeface="Calibri"/>
              <a:sym typeface="Calibri"/>
            </a:endParaRPr>
          </a:p>
          <a:p>
            <a:pPr marL="457200" lvl="0" indent="-457200" algn="l" rtl="0">
              <a:spcBef>
                <a:spcPts val="600"/>
              </a:spcBef>
              <a:spcAft>
                <a:spcPts val="0"/>
              </a:spcAft>
              <a:buClr>
                <a:srgbClr val="FF0000"/>
              </a:buClr>
              <a:buSzPts val="3000"/>
              <a:buFont typeface="Calibri"/>
              <a:buChar char="▪"/>
            </a:pPr>
            <a:r>
              <a:rPr lang="en-US" dirty="0">
                <a:solidFill>
                  <a:srgbClr val="002060"/>
                </a:solidFill>
                <a:latin typeface="Calibri"/>
                <a:ea typeface="Calibri"/>
                <a:cs typeface="Calibri"/>
                <a:sym typeface="Calibri"/>
              </a:rPr>
              <a:t>Algorithm</a:t>
            </a:r>
            <a:endParaRPr dirty="0">
              <a:solidFill>
                <a:srgbClr val="002060"/>
              </a:solidFill>
              <a:latin typeface="Calibri"/>
              <a:ea typeface="Calibri"/>
              <a:cs typeface="Calibri"/>
              <a:sym typeface="Calibri"/>
            </a:endParaRPr>
          </a:p>
          <a:p>
            <a:pPr marL="457200" lvl="0" indent="-457200" algn="l" rtl="0">
              <a:spcBef>
                <a:spcPts val="600"/>
              </a:spcBef>
              <a:spcAft>
                <a:spcPts val="0"/>
              </a:spcAft>
              <a:buClr>
                <a:srgbClr val="FF0000"/>
              </a:buClr>
              <a:buSzPts val="3000"/>
              <a:buFont typeface="Calibri"/>
              <a:buChar char="▪"/>
            </a:pPr>
            <a:r>
              <a:rPr lang="en-US" dirty="0">
                <a:solidFill>
                  <a:srgbClr val="002060"/>
                </a:solidFill>
                <a:latin typeface="Calibri"/>
                <a:ea typeface="Calibri"/>
                <a:cs typeface="Calibri"/>
                <a:sym typeface="Calibri"/>
              </a:rPr>
              <a:t>Demonstration and Analysis</a:t>
            </a:r>
            <a:endParaRPr dirty="0">
              <a:solidFill>
                <a:srgbClr val="002060"/>
              </a:solidFill>
              <a:latin typeface="Calibri"/>
              <a:ea typeface="Calibri"/>
              <a:cs typeface="Calibri"/>
              <a:sym typeface="Calibri"/>
            </a:endParaRPr>
          </a:p>
          <a:p>
            <a:pPr marL="457200" lvl="0" indent="-457200" algn="l" rtl="0">
              <a:spcBef>
                <a:spcPts val="600"/>
              </a:spcBef>
              <a:spcAft>
                <a:spcPts val="0"/>
              </a:spcAft>
              <a:buClr>
                <a:srgbClr val="FF0000"/>
              </a:buClr>
              <a:buSzPts val="3000"/>
              <a:buFont typeface="Calibri"/>
              <a:buChar char="▪"/>
            </a:pPr>
            <a:r>
              <a:rPr lang="en-US" dirty="0">
                <a:solidFill>
                  <a:srgbClr val="002060"/>
                </a:solidFill>
                <a:latin typeface="Calibri"/>
                <a:ea typeface="Calibri"/>
                <a:cs typeface="Calibri"/>
                <a:sym typeface="Calibri"/>
              </a:rPr>
              <a:t>Conclusion</a:t>
            </a:r>
            <a:endParaRPr dirty="0">
              <a:solidFill>
                <a:srgbClr val="002060"/>
              </a:solidFill>
              <a:latin typeface="Calibri"/>
              <a:ea typeface="Calibri"/>
              <a:cs typeface="Calibri"/>
              <a:sym typeface="Calibri"/>
            </a:endParaRPr>
          </a:p>
          <a:p>
            <a:pPr marL="457200" lvl="0" indent="-266700" algn="l" rtl="0">
              <a:spcBef>
                <a:spcPts val="600"/>
              </a:spcBef>
              <a:spcAft>
                <a:spcPts val="0"/>
              </a:spcAft>
              <a:buClr>
                <a:srgbClr val="FF0000"/>
              </a:buClr>
              <a:buSzPts val="3000"/>
              <a:buFont typeface="Arial"/>
              <a:buNone/>
            </a:pPr>
            <a:endParaRPr dirty="0"/>
          </a:p>
        </p:txBody>
      </p:sp>
      <p:sp>
        <p:nvSpPr>
          <p:cNvPr id="125" name="Google Shape;125;p22"/>
          <p:cNvSpPr txBox="1">
            <a:spLocks noGrp="1"/>
          </p:cNvSpPr>
          <p:nvPr>
            <p:ph type="title"/>
          </p:nvPr>
        </p:nvSpPr>
        <p:spPr>
          <a:xfrm>
            <a:off x="457201" y="274638"/>
            <a:ext cx="8115526" cy="11336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4400"/>
              <a:buFont typeface="Arial"/>
              <a:buNone/>
            </a:pPr>
            <a:r>
              <a:rPr lang="en-US"/>
              <a:t>Outline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34640AB-BE3C-4803-B9A8-F0FBE20001EB}"/>
              </a:ext>
            </a:extLst>
          </p:cNvPr>
          <p:cNvSpPr>
            <a:spLocks noGrp="1"/>
          </p:cNvSpPr>
          <p:nvPr>
            <p:ph type="body" idx="2"/>
          </p:nvPr>
        </p:nvSpPr>
        <p:spPr>
          <a:xfrm>
            <a:off x="0" y="1714516"/>
            <a:ext cx="4233134" cy="3428967"/>
          </a:xfrm>
        </p:spPr>
        <p:txBody>
          <a:bodyPr wrap="square" anchor="t">
            <a:normAutofit/>
          </a:bodyPr>
          <a:lstStyle/>
          <a:p>
            <a:pPr>
              <a:lnSpc>
                <a:spcPct val="90000"/>
              </a:lnSpc>
            </a:pPr>
            <a:r>
              <a:rPr lang="en-US" sz="2100" dirty="0"/>
              <a:t>Q-Learning is a popular method to solve many problems by training an AI system. In our approach, a maze solving learning was developed using Q-learning algorithm. The problem attends to fundamental robotic concepts of path planning. </a:t>
            </a:r>
          </a:p>
        </p:txBody>
      </p:sp>
      <p:pic>
        <p:nvPicPr>
          <p:cNvPr id="1026" name="Picture 2">
            <a:extLst>
              <a:ext uri="{FF2B5EF4-FFF2-40B4-BE49-F238E27FC236}">
                <a16:creationId xmlns:a16="http://schemas.microsoft.com/office/drawing/2014/main" id="{962FAA77-E6A3-42A2-B353-501578F3D7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026" r="4705" b="-3"/>
          <a:stretch/>
        </p:blipFill>
        <p:spPr bwMode="auto">
          <a:xfrm>
            <a:off x="4693892" y="1714516"/>
            <a:ext cx="3672704" cy="3108798"/>
          </a:xfrm>
          <a:prstGeom prst="rect">
            <a:avLst/>
          </a:prstGeom>
          <a:solidFill>
            <a:srgbClr val="FFFFFF"/>
          </a:solidFill>
          <a:ln>
            <a:noFill/>
          </a:ln>
        </p:spPr>
      </p:pic>
      <p:sp>
        <p:nvSpPr>
          <p:cNvPr id="3" name="Title 2">
            <a:extLst>
              <a:ext uri="{FF2B5EF4-FFF2-40B4-BE49-F238E27FC236}">
                <a16:creationId xmlns:a16="http://schemas.microsoft.com/office/drawing/2014/main" id="{1B06EAF5-EEBB-4DD9-A9C4-BAF14F3A57F5}"/>
              </a:ext>
            </a:extLst>
          </p:cNvPr>
          <p:cNvSpPr>
            <a:spLocks noGrp="1"/>
          </p:cNvSpPr>
          <p:nvPr>
            <p:ph type="title"/>
          </p:nvPr>
        </p:nvSpPr>
        <p:spPr>
          <a:xfrm>
            <a:off x="457201" y="274638"/>
            <a:ext cx="8115526" cy="1133600"/>
          </a:xfrm>
        </p:spPr>
        <p:txBody>
          <a:bodyPr wrap="square" anchor="b">
            <a:normAutofit/>
          </a:bodyPr>
          <a:lstStyle/>
          <a:p>
            <a:pPr algn="ctr"/>
            <a:r>
              <a:rPr lang="en-US" dirty="0"/>
              <a:t>Introduction</a:t>
            </a:r>
          </a:p>
        </p:txBody>
      </p:sp>
      <p:sp>
        <p:nvSpPr>
          <p:cNvPr id="4" name="TextBox 3">
            <a:extLst>
              <a:ext uri="{FF2B5EF4-FFF2-40B4-BE49-F238E27FC236}">
                <a16:creationId xmlns:a16="http://schemas.microsoft.com/office/drawing/2014/main" id="{7E910FC4-50E3-44B6-909F-51FFA8454079}"/>
              </a:ext>
            </a:extLst>
          </p:cNvPr>
          <p:cNvSpPr txBox="1"/>
          <p:nvPr/>
        </p:nvSpPr>
        <p:spPr>
          <a:xfrm>
            <a:off x="0" y="6417359"/>
            <a:ext cx="3390835" cy="523220"/>
          </a:xfrm>
          <a:prstGeom prst="rect">
            <a:avLst/>
          </a:prstGeom>
          <a:noFill/>
        </p:spPr>
        <p:txBody>
          <a:bodyPr wrap="square" rtlCol="0">
            <a:spAutoFit/>
          </a:bodyPr>
          <a:lstStyle/>
          <a:p>
            <a:r>
              <a:rPr lang="en-US" dirty="0"/>
              <a:t>Image*- IEDProjects2015@IIITD</a:t>
            </a:r>
          </a:p>
          <a:p>
            <a:endParaRPr lang="en-US" dirty="0"/>
          </a:p>
        </p:txBody>
      </p:sp>
    </p:spTree>
    <p:extLst>
      <p:ext uri="{BB962C8B-B14F-4D97-AF65-F5344CB8AC3E}">
        <p14:creationId xmlns:p14="http://schemas.microsoft.com/office/powerpoint/2010/main" val="635142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68AF39-044C-439D-A253-8352B05A2A73}"/>
              </a:ext>
            </a:extLst>
          </p:cNvPr>
          <p:cNvSpPr>
            <a:spLocks noGrp="1"/>
          </p:cNvSpPr>
          <p:nvPr>
            <p:ph type="body" idx="1"/>
          </p:nvPr>
        </p:nvSpPr>
        <p:spPr>
          <a:xfrm>
            <a:off x="374073" y="1674217"/>
            <a:ext cx="8115526" cy="4575663"/>
          </a:xfrm>
        </p:spPr>
        <p:txBody>
          <a:bodyPr/>
          <a:lstStyle/>
          <a:p>
            <a:pPr marL="685800" indent="-457200">
              <a:buFont typeface="Arial" panose="020B0604020202020204" pitchFamily="34" charset="0"/>
              <a:buChar char="•"/>
            </a:pPr>
            <a:r>
              <a:rPr lang="en-US" dirty="0">
                <a:solidFill>
                  <a:schemeClr val="tx1"/>
                </a:solidFill>
              </a:rPr>
              <a:t>Q-Learning is a reinforcement learning technique that involves the training of a Q-table to evaluate an optimal path for a given RL problem. </a:t>
            </a:r>
          </a:p>
          <a:p>
            <a:pPr marL="685800" indent="-457200">
              <a:buFont typeface="Arial" panose="020B0604020202020204" pitchFamily="34" charset="0"/>
              <a:buChar char="•"/>
            </a:pPr>
            <a:r>
              <a:rPr lang="en-US" dirty="0">
                <a:solidFill>
                  <a:schemeClr val="tx1"/>
                </a:solidFill>
              </a:rPr>
              <a:t>Q-table that has the details of expected future reward for each action based on the current state. </a:t>
            </a:r>
          </a:p>
          <a:p>
            <a:pPr marL="685800" indent="-457200">
              <a:buFont typeface="Arial" panose="020B0604020202020204" pitchFamily="34" charset="0"/>
              <a:buChar char="•"/>
            </a:pPr>
            <a:r>
              <a:rPr lang="en-US" dirty="0">
                <a:solidFill>
                  <a:schemeClr val="tx1"/>
                </a:solidFill>
              </a:rPr>
              <a:t>A reward is given for each action based on the correspondence to the goal.</a:t>
            </a:r>
          </a:p>
        </p:txBody>
      </p:sp>
      <p:sp>
        <p:nvSpPr>
          <p:cNvPr id="3" name="Title 2">
            <a:extLst>
              <a:ext uri="{FF2B5EF4-FFF2-40B4-BE49-F238E27FC236}">
                <a16:creationId xmlns:a16="http://schemas.microsoft.com/office/drawing/2014/main" id="{AFCFD0D8-2D5D-435E-BACE-B3CBFBC2F840}"/>
              </a:ext>
            </a:extLst>
          </p:cNvPr>
          <p:cNvSpPr>
            <a:spLocks noGrp="1"/>
          </p:cNvSpPr>
          <p:nvPr>
            <p:ph type="title"/>
          </p:nvPr>
        </p:nvSpPr>
        <p:spPr/>
        <p:txBody>
          <a:bodyPr/>
          <a:lstStyle/>
          <a:p>
            <a:pPr algn="ctr"/>
            <a:r>
              <a:rPr lang="en-US" dirty="0"/>
              <a:t>Q-Learning</a:t>
            </a:r>
          </a:p>
        </p:txBody>
      </p:sp>
    </p:spTree>
    <p:extLst>
      <p:ext uri="{BB962C8B-B14F-4D97-AF65-F5344CB8AC3E}">
        <p14:creationId xmlns:p14="http://schemas.microsoft.com/office/powerpoint/2010/main" val="2784549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5"/>
          <p:cNvSpPr txBox="1">
            <a:spLocks noGrp="1"/>
          </p:cNvSpPr>
          <p:nvPr>
            <p:ph type="body" idx="1"/>
          </p:nvPr>
        </p:nvSpPr>
        <p:spPr>
          <a:xfrm>
            <a:off x="0" y="1133600"/>
            <a:ext cx="8572800" cy="7772700"/>
          </a:xfrm>
          <a:prstGeom prst="rect">
            <a:avLst/>
          </a:prstGeom>
          <a:noFill/>
          <a:ln>
            <a:noFill/>
          </a:ln>
        </p:spPr>
        <p:txBody>
          <a:bodyPr spcFirstLastPara="1" wrap="square" lIns="91425" tIns="45700" rIns="91425" bIns="45700" anchor="t" anchorCtr="0">
            <a:noAutofit/>
          </a:bodyPr>
          <a:lstStyle/>
          <a:p>
            <a:pPr marL="457200" lvl="0" indent="-457200" algn="l" rtl="0">
              <a:spcBef>
                <a:spcPts val="0"/>
              </a:spcBef>
              <a:spcAft>
                <a:spcPts val="0"/>
              </a:spcAft>
              <a:buSzPts val="2700"/>
              <a:buFont typeface="Calibri"/>
              <a:buChar char="▪"/>
            </a:pPr>
            <a:r>
              <a:rPr lang="en-US" dirty="0">
                <a:latin typeface="Calibri"/>
                <a:ea typeface="Calibri"/>
                <a:cs typeface="Calibri"/>
                <a:sym typeface="Calibri"/>
              </a:rPr>
              <a:t>In our model, the agent is encouraged to find the optimal path to the target cell by rewarding the actions.</a:t>
            </a:r>
            <a:endParaRPr dirty="0">
              <a:latin typeface="Calibri"/>
              <a:ea typeface="Calibri"/>
              <a:cs typeface="Calibri"/>
              <a:sym typeface="Calibri"/>
            </a:endParaRPr>
          </a:p>
          <a:p>
            <a:pPr marL="457200" lvl="0" indent="-457200" algn="l" rtl="0">
              <a:spcBef>
                <a:spcPts val="540"/>
              </a:spcBef>
              <a:spcAft>
                <a:spcPts val="0"/>
              </a:spcAft>
              <a:buSzPts val="2700"/>
              <a:buChar char="▪"/>
            </a:pPr>
            <a:br>
              <a:rPr lang="en-US" dirty="0"/>
            </a:br>
            <a:endParaRPr dirty="0"/>
          </a:p>
          <a:p>
            <a:pPr marL="457200" lvl="0" indent="-285750" algn="l" rtl="0">
              <a:spcBef>
                <a:spcPts val="540"/>
              </a:spcBef>
              <a:spcAft>
                <a:spcPts val="0"/>
              </a:spcAft>
              <a:buSzPts val="2700"/>
              <a:buNone/>
            </a:pPr>
            <a:endParaRPr dirty="0"/>
          </a:p>
          <a:p>
            <a:pPr marL="457200" lvl="0" indent="-285750" algn="l" rtl="0">
              <a:spcBef>
                <a:spcPts val="540"/>
              </a:spcBef>
              <a:spcAft>
                <a:spcPts val="0"/>
              </a:spcAft>
              <a:buSzPts val="2700"/>
              <a:buNone/>
            </a:pPr>
            <a:endParaRPr dirty="0"/>
          </a:p>
          <a:p>
            <a:pPr marL="457200" lvl="0" indent="-285750" algn="l" rtl="0">
              <a:spcBef>
                <a:spcPts val="540"/>
              </a:spcBef>
              <a:spcAft>
                <a:spcPts val="0"/>
              </a:spcAft>
              <a:buSzPts val="2700"/>
              <a:buNone/>
            </a:pPr>
            <a:endParaRPr dirty="0"/>
          </a:p>
          <a:p>
            <a:pPr marL="457200" lvl="0" indent="-457200" algn="l" rtl="0">
              <a:spcBef>
                <a:spcPts val="540"/>
              </a:spcBef>
              <a:spcAft>
                <a:spcPts val="0"/>
              </a:spcAft>
              <a:buSzPts val="2700"/>
              <a:buFont typeface="Calibri"/>
              <a:buChar char="▪"/>
            </a:pPr>
            <a:r>
              <a:rPr lang="en-US" dirty="0">
                <a:latin typeface="Calibri"/>
                <a:ea typeface="Calibri"/>
                <a:cs typeface="Calibri"/>
                <a:sym typeface="Calibri"/>
              </a:rPr>
              <a:t>For each action, the agent must take an action, which transits agent from current state to new state</a:t>
            </a:r>
            <a:endParaRPr dirty="0">
              <a:latin typeface="Calibri"/>
              <a:ea typeface="Calibri"/>
              <a:cs typeface="Calibri"/>
              <a:sym typeface="Calibri"/>
            </a:endParaRPr>
          </a:p>
          <a:p>
            <a:pPr marL="457200" lvl="0" indent="-285750" algn="l" rtl="0">
              <a:spcBef>
                <a:spcPts val="540"/>
              </a:spcBef>
              <a:spcAft>
                <a:spcPts val="0"/>
              </a:spcAft>
              <a:buSzPts val="2700"/>
              <a:buNone/>
            </a:pPr>
            <a:endParaRPr dirty="0"/>
          </a:p>
          <a:p>
            <a:pPr marL="457200" lvl="0" indent="-285750" algn="l" rtl="0">
              <a:spcBef>
                <a:spcPts val="540"/>
              </a:spcBef>
              <a:spcAft>
                <a:spcPts val="0"/>
              </a:spcAft>
              <a:buSzPts val="2700"/>
              <a:buNone/>
            </a:pPr>
            <a:endParaRPr dirty="0"/>
          </a:p>
          <a:p>
            <a:pPr marL="457200" lvl="0" indent="-285750" algn="l" rtl="0">
              <a:spcBef>
                <a:spcPts val="540"/>
              </a:spcBef>
              <a:spcAft>
                <a:spcPts val="0"/>
              </a:spcAft>
              <a:buSzPts val="2700"/>
              <a:buNone/>
            </a:pPr>
            <a:endParaRPr dirty="0"/>
          </a:p>
          <a:p>
            <a:pPr marL="457200" lvl="0" indent="-285750" algn="l" rtl="0">
              <a:spcBef>
                <a:spcPts val="540"/>
              </a:spcBef>
              <a:spcAft>
                <a:spcPts val="0"/>
              </a:spcAft>
              <a:buSzPts val="2700"/>
              <a:buNone/>
            </a:pPr>
            <a:endParaRPr dirty="0"/>
          </a:p>
          <a:p>
            <a:pPr marL="457200" lvl="0" indent="-285750" algn="l" rtl="0">
              <a:spcBef>
                <a:spcPts val="540"/>
              </a:spcBef>
              <a:spcAft>
                <a:spcPts val="0"/>
              </a:spcAft>
              <a:buSzPts val="2700"/>
              <a:buNone/>
            </a:pPr>
            <a:endParaRPr dirty="0"/>
          </a:p>
          <a:p>
            <a:pPr marL="457200" lvl="0" indent="-285750" algn="l" rtl="0">
              <a:spcBef>
                <a:spcPts val="540"/>
              </a:spcBef>
              <a:spcAft>
                <a:spcPts val="0"/>
              </a:spcAft>
              <a:buSzPts val="2700"/>
              <a:buNone/>
            </a:pPr>
            <a:endParaRPr dirty="0"/>
          </a:p>
          <a:p>
            <a:pPr marL="457200" lvl="0" indent="-285750" algn="l" rtl="0">
              <a:spcBef>
                <a:spcPts val="540"/>
              </a:spcBef>
              <a:spcAft>
                <a:spcPts val="0"/>
              </a:spcAft>
              <a:buSzPts val="2700"/>
              <a:buNone/>
            </a:pPr>
            <a:endParaRPr dirty="0"/>
          </a:p>
        </p:txBody>
      </p:sp>
      <p:sp>
        <p:nvSpPr>
          <p:cNvPr id="150" name="Google Shape;150;p25"/>
          <p:cNvSpPr txBox="1">
            <a:spLocks noGrp="1"/>
          </p:cNvSpPr>
          <p:nvPr>
            <p:ph type="title"/>
          </p:nvPr>
        </p:nvSpPr>
        <p:spPr>
          <a:xfrm>
            <a:off x="228601" y="0"/>
            <a:ext cx="8115526" cy="11336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4400"/>
              <a:buFont typeface="Arial"/>
              <a:buNone/>
            </a:pPr>
            <a:r>
              <a:rPr lang="en-US" dirty="0"/>
              <a:t>Q Learning</a:t>
            </a:r>
            <a:endParaRPr dirty="0"/>
          </a:p>
        </p:txBody>
      </p:sp>
      <p:graphicFrame>
        <p:nvGraphicFramePr>
          <p:cNvPr id="151" name="Google Shape;151;p25"/>
          <p:cNvGraphicFramePr/>
          <p:nvPr>
            <p:extLst>
              <p:ext uri="{D42A27DB-BD31-4B8C-83A1-F6EECF244321}">
                <p14:modId xmlns:p14="http://schemas.microsoft.com/office/powerpoint/2010/main" val="1641369706"/>
              </p:ext>
            </p:extLst>
          </p:nvPr>
        </p:nvGraphicFramePr>
        <p:xfrm>
          <a:off x="860625" y="2298561"/>
          <a:ext cx="3073400" cy="1960870"/>
        </p:xfrm>
        <a:graphic>
          <a:graphicData uri="http://schemas.openxmlformats.org/drawingml/2006/table">
            <a:tbl>
              <a:tblPr firstRow="1" bandRow="1">
                <a:noFill/>
                <a:tableStyleId>{B74FFDF3-D8E9-412B-9BC8-6D6446552AF4}</a:tableStyleId>
              </a:tblPr>
              <a:tblGrid>
                <a:gridCol w="1536700">
                  <a:extLst>
                    <a:ext uri="{9D8B030D-6E8A-4147-A177-3AD203B41FA5}">
                      <a16:colId xmlns:a16="http://schemas.microsoft.com/office/drawing/2014/main" val="20000"/>
                    </a:ext>
                  </a:extLst>
                </a:gridCol>
                <a:gridCol w="1536700">
                  <a:extLst>
                    <a:ext uri="{9D8B030D-6E8A-4147-A177-3AD203B41FA5}">
                      <a16:colId xmlns:a16="http://schemas.microsoft.com/office/drawing/2014/main" val="20001"/>
                    </a:ext>
                  </a:extLst>
                </a:gridCol>
              </a:tblGrid>
              <a:tr h="228600">
                <a:tc>
                  <a:txBody>
                    <a:bodyPr/>
                    <a:lstStyle/>
                    <a:p>
                      <a:pPr marL="0" marR="0" lvl="0" indent="0" algn="ctr" rtl="0">
                        <a:spcBef>
                          <a:spcPts val="0"/>
                        </a:spcBef>
                        <a:spcAft>
                          <a:spcPts val="0"/>
                        </a:spcAft>
                        <a:buNone/>
                      </a:pPr>
                      <a:r>
                        <a:rPr lang="en-US" sz="1800" u="none" strike="noStrike" cap="none" dirty="0">
                          <a:solidFill>
                            <a:schemeClr val="dk1"/>
                          </a:solidFill>
                        </a:rPr>
                        <a:t>                 Cell</a:t>
                      </a:r>
                      <a:endParaRPr dirty="0"/>
                    </a:p>
                  </a:txBody>
                  <a:tcPr marL="91450" marR="91450" marT="45725" marB="45725"/>
                </a:tc>
                <a:tc>
                  <a:txBody>
                    <a:bodyPr/>
                    <a:lstStyle/>
                    <a:p>
                      <a:pPr marL="0" marR="0" lvl="0" indent="0" algn="l" rtl="0">
                        <a:spcBef>
                          <a:spcPts val="0"/>
                        </a:spcBef>
                        <a:spcAft>
                          <a:spcPts val="0"/>
                        </a:spcAft>
                        <a:buNone/>
                      </a:pPr>
                      <a:r>
                        <a:rPr lang="en-US" sz="1800" u="none" strike="noStrike" cap="none">
                          <a:solidFill>
                            <a:schemeClr val="dk1"/>
                          </a:solidFill>
                        </a:rPr>
                        <a:t>Reward</a:t>
                      </a:r>
                      <a:endParaRPr/>
                    </a:p>
                  </a:txBody>
                  <a:tcPr marL="91450" marR="91450" marT="45725" marB="45725"/>
                </a:tc>
                <a:extLst>
                  <a:ext uri="{0D108BD9-81ED-4DB2-BD59-A6C34878D82A}">
                    <a16:rowId xmlns:a16="http://schemas.microsoft.com/office/drawing/2014/main" val="10000"/>
                  </a:ext>
                </a:extLst>
              </a:tr>
              <a:tr h="398775">
                <a:tc>
                  <a:txBody>
                    <a:bodyPr/>
                    <a:lstStyle/>
                    <a:p>
                      <a:pPr marL="0" marR="0" lvl="0" indent="0" algn="l" rtl="0">
                        <a:spcBef>
                          <a:spcPts val="0"/>
                        </a:spcBef>
                        <a:spcAft>
                          <a:spcPts val="0"/>
                        </a:spcAft>
                        <a:buNone/>
                      </a:pPr>
                      <a:r>
                        <a:rPr lang="en-US" sz="1800"/>
                        <a:t>Goal</a:t>
                      </a:r>
                      <a:endParaRPr/>
                    </a:p>
                  </a:txBody>
                  <a:tcPr marL="91450" marR="91450" marT="45725" marB="45725"/>
                </a:tc>
                <a:tc>
                  <a:txBody>
                    <a:bodyPr/>
                    <a:lstStyle/>
                    <a:p>
                      <a:pPr marL="0" marR="0" lvl="0" indent="0" algn="l" rtl="0">
                        <a:spcBef>
                          <a:spcPts val="0"/>
                        </a:spcBef>
                        <a:spcAft>
                          <a:spcPts val="0"/>
                        </a:spcAft>
                        <a:buNone/>
                      </a:pPr>
                      <a:r>
                        <a:rPr lang="en-US" sz="1800" dirty="0"/>
                        <a:t>+5</a:t>
                      </a:r>
                      <a:endParaRPr dirty="0"/>
                    </a:p>
                  </a:txBody>
                  <a:tcPr marL="91450" marR="91450" marT="45725" marB="45725"/>
                </a:tc>
                <a:extLst>
                  <a:ext uri="{0D108BD9-81ED-4DB2-BD59-A6C34878D82A}">
                    <a16:rowId xmlns:a16="http://schemas.microsoft.com/office/drawing/2014/main" val="10001"/>
                  </a:ext>
                </a:extLst>
              </a:tr>
              <a:tr h="398775">
                <a:tc>
                  <a:txBody>
                    <a:bodyPr/>
                    <a:lstStyle/>
                    <a:p>
                      <a:pPr marL="0" marR="0" lvl="0" indent="0" algn="l" rtl="0">
                        <a:spcBef>
                          <a:spcPts val="0"/>
                        </a:spcBef>
                        <a:spcAft>
                          <a:spcPts val="0"/>
                        </a:spcAft>
                        <a:buNone/>
                      </a:pPr>
                      <a:r>
                        <a:rPr lang="en-US" sz="1800"/>
                        <a:t>Pits</a:t>
                      </a:r>
                      <a:endParaRPr/>
                    </a:p>
                  </a:txBody>
                  <a:tcPr marL="91450" marR="91450" marT="45725" marB="45725"/>
                </a:tc>
                <a:tc>
                  <a:txBody>
                    <a:bodyPr/>
                    <a:lstStyle/>
                    <a:p>
                      <a:pPr marL="0" marR="0" lvl="0" indent="0" algn="l" rtl="0">
                        <a:spcBef>
                          <a:spcPts val="0"/>
                        </a:spcBef>
                        <a:spcAft>
                          <a:spcPts val="0"/>
                        </a:spcAft>
                        <a:buNone/>
                      </a:pPr>
                      <a:r>
                        <a:rPr lang="en-US" sz="1800"/>
                        <a:t>-10</a:t>
                      </a:r>
                      <a:endParaRPr/>
                    </a:p>
                  </a:txBody>
                  <a:tcPr marL="91450" marR="91450" marT="45725" marB="45725"/>
                </a:tc>
                <a:extLst>
                  <a:ext uri="{0D108BD9-81ED-4DB2-BD59-A6C34878D82A}">
                    <a16:rowId xmlns:a16="http://schemas.microsoft.com/office/drawing/2014/main" val="10002"/>
                  </a:ext>
                </a:extLst>
              </a:tr>
              <a:tr h="398775">
                <a:tc>
                  <a:txBody>
                    <a:bodyPr/>
                    <a:lstStyle/>
                    <a:p>
                      <a:pPr marL="0" marR="0" lvl="0" indent="0" algn="l" rtl="0">
                        <a:spcBef>
                          <a:spcPts val="0"/>
                        </a:spcBef>
                        <a:spcAft>
                          <a:spcPts val="0"/>
                        </a:spcAft>
                        <a:buNone/>
                      </a:pPr>
                      <a:r>
                        <a:rPr lang="en-US" sz="1800"/>
                        <a:t>Walls</a:t>
                      </a:r>
                      <a:endParaRPr/>
                    </a:p>
                  </a:txBody>
                  <a:tcPr marL="91450" marR="91450" marT="45725" marB="45725"/>
                </a:tc>
                <a:tc>
                  <a:txBody>
                    <a:bodyPr/>
                    <a:lstStyle/>
                    <a:p>
                      <a:pPr marL="0" marR="0" lvl="0" indent="0" algn="l" rtl="0">
                        <a:spcBef>
                          <a:spcPts val="0"/>
                        </a:spcBef>
                        <a:spcAft>
                          <a:spcPts val="0"/>
                        </a:spcAft>
                        <a:buNone/>
                      </a:pPr>
                      <a:r>
                        <a:rPr lang="en-US" sz="1800"/>
                        <a:t>-1</a:t>
                      </a:r>
                      <a:endParaRPr/>
                    </a:p>
                  </a:txBody>
                  <a:tcPr marL="91450" marR="91450" marT="45725" marB="45725"/>
                </a:tc>
                <a:extLst>
                  <a:ext uri="{0D108BD9-81ED-4DB2-BD59-A6C34878D82A}">
                    <a16:rowId xmlns:a16="http://schemas.microsoft.com/office/drawing/2014/main" val="10003"/>
                  </a:ext>
                </a:extLst>
              </a:tr>
              <a:tr h="398775">
                <a:tc>
                  <a:txBody>
                    <a:bodyPr/>
                    <a:lstStyle/>
                    <a:p>
                      <a:pPr marL="0" marR="0" lvl="0" indent="0" algn="l" rtl="0">
                        <a:spcBef>
                          <a:spcPts val="0"/>
                        </a:spcBef>
                        <a:spcAft>
                          <a:spcPts val="0"/>
                        </a:spcAft>
                        <a:buNone/>
                      </a:pPr>
                      <a:r>
                        <a:rPr lang="en-US" sz="1800"/>
                        <a:t>Free cells</a:t>
                      </a:r>
                      <a:endParaRPr/>
                    </a:p>
                  </a:txBody>
                  <a:tcPr marL="91450" marR="91450" marT="45725" marB="45725"/>
                </a:tc>
                <a:tc>
                  <a:txBody>
                    <a:bodyPr/>
                    <a:lstStyle/>
                    <a:p>
                      <a:pPr marL="0" marR="0" lvl="0" indent="0" algn="l" rtl="0">
                        <a:spcBef>
                          <a:spcPts val="0"/>
                        </a:spcBef>
                        <a:spcAft>
                          <a:spcPts val="0"/>
                        </a:spcAft>
                        <a:buNone/>
                      </a:pPr>
                      <a:r>
                        <a:rPr lang="en-US" sz="1800" dirty="0"/>
                        <a:t>-0.1</a:t>
                      </a:r>
                      <a:endParaRPr dirty="0"/>
                    </a:p>
                  </a:txBody>
                  <a:tcPr marL="91450" marR="91450" marT="45725" marB="45725"/>
                </a:tc>
                <a:extLst>
                  <a:ext uri="{0D108BD9-81ED-4DB2-BD59-A6C34878D82A}">
                    <a16:rowId xmlns:a16="http://schemas.microsoft.com/office/drawing/2014/main" val="10004"/>
                  </a:ext>
                </a:extLst>
              </a:tr>
            </a:tbl>
          </a:graphicData>
        </a:graphic>
      </p:graphicFrame>
      <p:graphicFrame>
        <p:nvGraphicFramePr>
          <p:cNvPr id="152" name="Google Shape;152;p25"/>
          <p:cNvGraphicFramePr/>
          <p:nvPr>
            <p:extLst>
              <p:ext uri="{D42A27DB-BD31-4B8C-83A1-F6EECF244321}">
                <p14:modId xmlns:p14="http://schemas.microsoft.com/office/powerpoint/2010/main" val="1631027437"/>
              </p:ext>
            </p:extLst>
          </p:nvPr>
        </p:nvGraphicFramePr>
        <p:xfrm>
          <a:off x="4496531" y="2283005"/>
          <a:ext cx="2914362" cy="1993875"/>
        </p:xfrm>
        <a:graphic>
          <a:graphicData uri="http://schemas.openxmlformats.org/drawingml/2006/table">
            <a:tbl>
              <a:tblPr firstRow="1" bandRow="1">
                <a:noFill/>
                <a:tableStyleId>{B74FFDF3-D8E9-412B-9BC8-6D6446552AF4}</a:tableStyleId>
              </a:tblPr>
              <a:tblGrid>
                <a:gridCol w="1454150">
                  <a:extLst>
                    <a:ext uri="{9D8B030D-6E8A-4147-A177-3AD203B41FA5}">
                      <a16:colId xmlns:a16="http://schemas.microsoft.com/office/drawing/2014/main" val="20000"/>
                    </a:ext>
                  </a:extLst>
                </a:gridCol>
                <a:gridCol w="1460212">
                  <a:extLst>
                    <a:ext uri="{9D8B030D-6E8A-4147-A177-3AD203B41FA5}">
                      <a16:colId xmlns:a16="http://schemas.microsoft.com/office/drawing/2014/main" val="20001"/>
                    </a:ext>
                  </a:extLst>
                </a:gridCol>
              </a:tblGrid>
              <a:tr h="398775">
                <a:tc>
                  <a:txBody>
                    <a:bodyPr/>
                    <a:lstStyle/>
                    <a:p>
                      <a:pPr marL="0" marR="0" lvl="0" indent="0" algn="l" rtl="0">
                        <a:spcBef>
                          <a:spcPts val="0"/>
                        </a:spcBef>
                        <a:spcAft>
                          <a:spcPts val="0"/>
                        </a:spcAft>
                        <a:buNone/>
                      </a:pPr>
                      <a:r>
                        <a:rPr lang="en-US" sz="1800" dirty="0">
                          <a:solidFill>
                            <a:schemeClr val="dk1"/>
                          </a:solidFill>
                        </a:rPr>
                        <a:t>Actions</a:t>
                      </a:r>
                      <a:endParaRPr dirty="0"/>
                    </a:p>
                  </a:txBody>
                  <a:tcPr marL="91450" marR="91450" marT="45725" marB="45725"/>
                </a:tc>
                <a:tc>
                  <a:txBody>
                    <a:bodyPr/>
                    <a:lstStyle/>
                    <a:p>
                      <a:pPr marL="0" marR="0" lvl="0" indent="0" algn="l" rtl="0">
                        <a:spcBef>
                          <a:spcPts val="0"/>
                        </a:spcBef>
                        <a:spcAft>
                          <a:spcPts val="0"/>
                        </a:spcAft>
                        <a:buNone/>
                      </a:pPr>
                      <a:r>
                        <a:rPr lang="en-US" sz="1800">
                          <a:solidFill>
                            <a:schemeClr val="dk1"/>
                          </a:solidFill>
                        </a:rPr>
                        <a:t>Encoded</a:t>
                      </a:r>
                      <a:endParaRPr/>
                    </a:p>
                  </a:txBody>
                  <a:tcPr marL="91450" marR="91450" marT="45725" marB="45725"/>
                </a:tc>
                <a:extLst>
                  <a:ext uri="{0D108BD9-81ED-4DB2-BD59-A6C34878D82A}">
                    <a16:rowId xmlns:a16="http://schemas.microsoft.com/office/drawing/2014/main" val="10000"/>
                  </a:ext>
                </a:extLst>
              </a:tr>
              <a:tr h="398775">
                <a:tc>
                  <a:txBody>
                    <a:bodyPr/>
                    <a:lstStyle/>
                    <a:p>
                      <a:pPr marL="0" marR="0" lvl="0" indent="0" algn="l" rtl="0">
                        <a:spcBef>
                          <a:spcPts val="0"/>
                        </a:spcBef>
                        <a:spcAft>
                          <a:spcPts val="0"/>
                        </a:spcAft>
                        <a:buNone/>
                      </a:pPr>
                      <a:r>
                        <a:rPr lang="en-US" sz="1800"/>
                        <a:t>UP</a:t>
                      </a:r>
                      <a:endParaRPr/>
                    </a:p>
                  </a:txBody>
                  <a:tcPr marL="91450" marR="91450" marT="45725" marB="45725"/>
                </a:tc>
                <a:tc>
                  <a:txBody>
                    <a:bodyPr/>
                    <a:lstStyle/>
                    <a:p>
                      <a:pPr marL="0" marR="0" lvl="0" indent="0" algn="l" rtl="0">
                        <a:spcBef>
                          <a:spcPts val="0"/>
                        </a:spcBef>
                        <a:spcAft>
                          <a:spcPts val="0"/>
                        </a:spcAft>
                        <a:buNone/>
                      </a:pPr>
                      <a:r>
                        <a:rPr lang="en-US" sz="1800"/>
                        <a:t>0</a:t>
                      </a:r>
                      <a:endParaRPr/>
                    </a:p>
                  </a:txBody>
                  <a:tcPr marL="91450" marR="91450" marT="45725" marB="45725"/>
                </a:tc>
                <a:extLst>
                  <a:ext uri="{0D108BD9-81ED-4DB2-BD59-A6C34878D82A}">
                    <a16:rowId xmlns:a16="http://schemas.microsoft.com/office/drawing/2014/main" val="10001"/>
                  </a:ext>
                </a:extLst>
              </a:tr>
              <a:tr h="398775">
                <a:tc>
                  <a:txBody>
                    <a:bodyPr/>
                    <a:lstStyle/>
                    <a:p>
                      <a:pPr marL="0" marR="0" lvl="0" indent="0" algn="l" rtl="0">
                        <a:spcBef>
                          <a:spcPts val="0"/>
                        </a:spcBef>
                        <a:spcAft>
                          <a:spcPts val="0"/>
                        </a:spcAft>
                        <a:buNone/>
                      </a:pPr>
                      <a:r>
                        <a:rPr lang="en-US" sz="1800"/>
                        <a:t>Down</a:t>
                      </a:r>
                      <a:endParaRPr/>
                    </a:p>
                  </a:txBody>
                  <a:tcPr marL="91450" marR="91450" marT="45725" marB="45725"/>
                </a:tc>
                <a:tc>
                  <a:txBody>
                    <a:bodyPr/>
                    <a:lstStyle/>
                    <a:p>
                      <a:pPr marL="0" marR="0" lvl="0" indent="0" algn="l" rtl="0">
                        <a:spcBef>
                          <a:spcPts val="0"/>
                        </a:spcBef>
                        <a:spcAft>
                          <a:spcPts val="0"/>
                        </a:spcAft>
                        <a:buNone/>
                      </a:pPr>
                      <a:r>
                        <a:rPr lang="en-US" sz="1800"/>
                        <a:t>1</a:t>
                      </a:r>
                      <a:endParaRPr/>
                    </a:p>
                  </a:txBody>
                  <a:tcPr marL="91450" marR="91450" marT="45725" marB="45725"/>
                </a:tc>
                <a:extLst>
                  <a:ext uri="{0D108BD9-81ED-4DB2-BD59-A6C34878D82A}">
                    <a16:rowId xmlns:a16="http://schemas.microsoft.com/office/drawing/2014/main" val="10002"/>
                  </a:ext>
                </a:extLst>
              </a:tr>
              <a:tr h="398775">
                <a:tc>
                  <a:txBody>
                    <a:bodyPr/>
                    <a:lstStyle/>
                    <a:p>
                      <a:pPr marL="0" marR="0" lvl="0" indent="0" algn="l" rtl="0">
                        <a:spcBef>
                          <a:spcPts val="0"/>
                        </a:spcBef>
                        <a:spcAft>
                          <a:spcPts val="0"/>
                        </a:spcAft>
                        <a:buNone/>
                      </a:pPr>
                      <a:r>
                        <a:rPr lang="en-US" sz="1800"/>
                        <a:t>Left</a:t>
                      </a:r>
                      <a:endParaRPr/>
                    </a:p>
                  </a:txBody>
                  <a:tcPr marL="91450" marR="91450" marT="45725" marB="45725"/>
                </a:tc>
                <a:tc>
                  <a:txBody>
                    <a:bodyPr/>
                    <a:lstStyle/>
                    <a:p>
                      <a:pPr marL="0" marR="0" lvl="0" indent="0" algn="l" rtl="0">
                        <a:spcBef>
                          <a:spcPts val="0"/>
                        </a:spcBef>
                        <a:spcAft>
                          <a:spcPts val="0"/>
                        </a:spcAft>
                        <a:buNone/>
                      </a:pPr>
                      <a:r>
                        <a:rPr lang="en-US" sz="1800" dirty="0"/>
                        <a:t>2</a:t>
                      </a:r>
                      <a:endParaRPr dirty="0"/>
                    </a:p>
                  </a:txBody>
                  <a:tcPr marL="91450" marR="91450" marT="45725" marB="45725"/>
                </a:tc>
                <a:extLst>
                  <a:ext uri="{0D108BD9-81ED-4DB2-BD59-A6C34878D82A}">
                    <a16:rowId xmlns:a16="http://schemas.microsoft.com/office/drawing/2014/main" val="10003"/>
                  </a:ext>
                </a:extLst>
              </a:tr>
              <a:tr h="398775">
                <a:tc>
                  <a:txBody>
                    <a:bodyPr/>
                    <a:lstStyle/>
                    <a:p>
                      <a:pPr marL="0" marR="0" lvl="0" indent="0" algn="l" rtl="0">
                        <a:spcBef>
                          <a:spcPts val="0"/>
                        </a:spcBef>
                        <a:spcAft>
                          <a:spcPts val="0"/>
                        </a:spcAft>
                        <a:buNone/>
                      </a:pPr>
                      <a:r>
                        <a:rPr lang="en-US" sz="1800"/>
                        <a:t>Right</a:t>
                      </a:r>
                      <a:endParaRPr/>
                    </a:p>
                  </a:txBody>
                  <a:tcPr marL="91450" marR="91450" marT="45725" marB="45725"/>
                </a:tc>
                <a:tc>
                  <a:txBody>
                    <a:bodyPr/>
                    <a:lstStyle/>
                    <a:p>
                      <a:pPr marL="0" marR="0" lvl="0" indent="0" algn="l" rtl="0">
                        <a:spcBef>
                          <a:spcPts val="0"/>
                        </a:spcBef>
                        <a:spcAft>
                          <a:spcPts val="0"/>
                        </a:spcAft>
                        <a:buNone/>
                      </a:pPr>
                      <a:r>
                        <a:rPr lang="en-US" sz="1800" dirty="0"/>
                        <a:t>3</a:t>
                      </a:r>
                      <a:endParaRPr dirty="0"/>
                    </a:p>
                  </a:txBody>
                  <a:tcPr marL="91450" marR="91450" marT="45725" marB="45725"/>
                </a:tc>
                <a:extLst>
                  <a:ext uri="{0D108BD9-81ED-4DB2-BD59-A6C34878D82A}">
                    <a16:rowId xmlns:a16="http://schemas.microsoft.com/office/drawing/2014/main" val="10004"/>
                  </a:ext>
                </a:extLst>
              </a:tr>
            </a:tbl>
          </a:graphicData>
        </a:graphic>
      </p:graphicFrame>
      <p:graphicFrame>
        <p:nvGraphicFramePr>
          <p:cNvPr id="153" name="Google Shape;153;p25"/>
          <p:cNvGraphicFramePr/>
          <p:nvPr/>
        </p:nvGraphicFramePr>
        <p:xfrm>
          <a:off x="671950" y="5294204"/>
          <a:ext cx="6133250" cy="788645"/>
        </p:xfrm>
        <a:graphic>
          <a:graphicData uri="http://schemas.openxmlformats.org/drawingml/2006/table">
            <a:tbl>
              <a:tblPr firstRow="1" bandRow="1">
                <a:noFill/>
                <a:tableStyleId>{B74FFDF3-D8E9-412B-9BC8-6D6446552AF4}</a:tableStyleId>
              </a:tblPr>
              <a:tblGrid>
                <a:gridCol w="1385875">
                  <a:extLst>
                    <a:ext uri="{9D8B030D-6E8A-4147-A177-3AD203B41FA5}">
                      <a16:colId xmlns:a16="http://schemas.microsoft.com/office/drawing/2014/main" val="20000"/>
                    </a:ext>
                  </a:extLst>
                </a:gridCol>
                <a:gridCol w="1385875">
                  <a:extLst>
                    <a:ext uri="{9D8B030D-6E8A-4147-A177-3AD203B41FA5}">
                      <a16:colId xmlns:a16="http://schemas.microsoft.com/office/drawing/2014/main" val="20001"/>
                    </a:ext>
                  </a:extLst>
                </a:gridCol>
                <a:gridCol w="1375250">
                  <a:extLst>
                    <a:ext uri="{9D8B030D-6E8A-4147-A177-3AD203B41FA5}">
                      <a16:colId xmlns:a16="http://schemas.microsoft.com/office/drawing/2014/main" val="20002"/>
                    </a:ext>
                  </a:extLst>
                </a:gridCol>
                <a:gridCol w="993125">
                  <a:extLst>
                    <a:ext uri="{9D8B030D-6E8A-4147-A177-3AD203B41FA5}">
                      <a16:colId xmlns:a16="http://schemas.microsoft.com/office/drawing/2014/main" val="20003"/>
                    </a:ext>
                  </a:extLst>
                </a:gridCol>
                <a:gridCol w="993125">
                  <a:extLst>
                    <a:ext uri="{9D8B030D-6E8A-4147-A177-3AD203B41FA5}">
                      <a16:colId xmlns:a16="http://schemas.microsoft.com/office/drawing/2014/main" val="20004"/>
                    </a:ext>
                  </a:extLst>
                </a:gridCol>
              </a:tblGrid>
              <a:tr h="0">
                <a:tc>
                  <a:txBody>
                    <a:bodyPr/>
                    <a:lstStyle/>
                    <a:p>
                      <a:pPr marL="0" marR="0" lvl="0" indent="0" algn="l" rtl="0">
                        <a:spcBef>
                          <a:spcPts val="0"/>
                        </a:spcBef>
                        <a:spcAft>
                          <a:spcPts val="0"/>
                        </a:spcAft>
                        <a:buNone/>
                      </a:pPr>
                      <a:r>
                        <a:rPr lang="en-US" sz="1800">
                          <a:solidFill>
                            <a:srgbClr val="000000"/>
                          </a:solidFill>
                        </a:rPr>
                        <a:t>STATE</a:t>
                      </a:r>
                      <a:endParaRPr>
                        <a:solidFill>
                          <a:srgbClr val="000000"/>
                        </a:solidFill>
                      </a:endParaRPr>
                    </a:p>
                  </a:txBody>
                  <a:tcPr marL="91450" marR="91450" marT="45725" marB="45725"/>
                </a:tc>
                <a:tc>
                  <a:txBody>
                    <a:bodyPr/>
                    <a:lstStyle/>
                    <a:p>
                      <a:pPr marL="0" marR="0" lvl="0" indent="0" algn="l" rtl="0">
                        <a:spcBef>
                          <a:spcPts val="0"/>
                        </a:spcBef>
                        <a:spcAft>
                          <a:spcPts val="0"/>
                        </a:spcAft>
                        <a:buNone/>
                      </a:pPr>
                      <a:r>
                        <a:rPr lang="en-US" sz="1800">
                          <a:solidFill>
                            <a:srgbClr val="000000"/>
                          </a:solidFill>
                        </a:rPr>
                        <a:t>0</a:t>
                      </a:r>
                      <a:endParaRPr>
                        <a:solidFill>
                          <a:srgbClr val="000000"/>
                        </a:solidFill>
                      </a:endParaRPr>
                    </a:p>
                  </a:txBody>
                  <a:tcPr marL="91450" marR="91450" marT="45725" marB="45725"/>
                </a:tc>
                <a:tc>
                  <a:txBody>
                    <a:bodyPr/>
                    <a:lstStyle/>
                    <a:p>
                      <a:pPr marL="0" marR="0" lvl="0" indent="0" algn="l" rtl="0">
                        <a:spcBef>
                          <a:spcPts val="0"/>
                        </a:spcBef>
                        <a:spcAft>
                          <a:spcPts val="0"/>
                        </a:spcAft>
                        <a:buNone/>
                      </a:pPr>
                      <a:r>
                        <a:rPr lang="en-US" sz="1800">
                          <a:solidFill>
                            <a:srgbClr val="000000"/>
                          </a:solidFill>
                        </a:rPr>
                        <a:t>1</a:t>
                      </a:r>
                      <a:endParaRPr>
                        <a:solidFill>
                          <a:srgbClr val="000000"/>
                        </a:solidFill>
                      </a:endParaRPr>
                    </a:p>
                  </a:txBody>
                  <a:tcPr marL="91450" marR="91450" marT="45725" marB="45725"/>
                </a:tc>
                <a:tc>
                  <a:txBody>
                    <a:bodyPr/>
                    <a:lstStyle/>
                    <a:p>
                      <a:pPr marL="0" marR="0" lvl="0" indent="0" algn="l" rtl="0">
                        <a:spcBef>
                          <a:spcPts val="0"/>
                        </a:spcBef>
                        <a:spcAft>
                          <a:spcPts val="0"/>
                        </a:spcAft>
                        <a:buNone/>
                      </a:pPr>
                      <a:r>
                        <a:rPr lang="en-US" sz="1800" dirty="0">
                          <a:solidFill>
                            <a:srgbClr val="000000"/>
                          </a:solidFill>
                        </a:rPr>
                        <a:t>2</a:t>
                      </a:r>
                      <a:endParaRPr dirty="0">
                        <a:solidFill>
                          <a:srgbClr val="000000"/>
                        </a:solidFill>
                      </a:endParaRPr>
                    </a:p>
                  </a:txBody>
                  <a:tcPr marL="91450" marR="91450" marT="45725" marB="45725"/>
                </a:tc>
                <a:tc>
                  <a:txBody>
                    <a:bodyPr/>
                    <a:lstStyle/>
                    <a:p>
                      <a:pPr marL="0" marR="0" lvl="0" indent="0" algn="l" rtl="0">
                        <a:spcBef>
                          <a:spcPts val="0"/>
                        </a:spcBef>
                        <a:spcAft>
                          <a:spcPts val="0"/>
                        </a:spcAft>
                        <a:buNone/>
                      </a:pPr>
                      <a:r>
                        <a:rPr lang="en-US" sz="1800">
                          <a:solidFill>
                            <a:srgbClr val="000000"/>
                          </a:solidFill>
                        </a:rPr>
                        <a:t>3</a:t>
                      </a:r>
                      <a:endParaRPr sz="1800">
                        <a:solidFill>
                          <a:srgbClr val="000000"/>
                        </a:solidFill>
                      </a:endParaRPr>
                    </a:p>
                  </a:txBody>
                  <a:tcPr marL="91450" marR="91450" marT="45725" marB="45725"/>
                </a:tc>
                <a:extLst>
                  <a:ext uri="{0D108BD9-81ED-4DB2-BD59-A6C34878D82A}">
                    <a16:rowId xmlns:a16="http://schemas.microsoft.com/office/drawing/2014/main" val="10000"/>
                  </a:ext>
                </a:extLst>
              </a:tr>
              <a:tr h="422875">
                <a:tc>
                  <a:txBody>
                    <a:bodyPr/>
                    <a:lstStyle/>
                    <a:p>
                      <a:pPr marL="0" marR="0" lvl="0" indent="0" algn="l" rtl="0">
                        <a:spcBef>
                          <a:spcPts val="0"/>
                        </a:spcBef>
                        <a:spcAft>
                          <a:spcPts val="0"/>
                        </a:spcAft>
                        <a:buNone/>
                      </a:pPr>
                      <a:r>
                        <a:rPr lang="en-US" sz="1800"/>
                        <a:t>[5, 45, 5, 45]</a:t>
                      </a:r>
                      <a:endParaRPr/>
                    </a:p>
                  </a:txBody>
                  <a:tcPr marL="91450" marR="91450" marT="45725" marB="45725"/>
                </a:tc>
                <a:tc>
                  <a:txBody>
                    <a:bodyPr/>
                    <a:lstStyle/>
                    <a:p>
                      <a:pPr marL="0" marR="0" lvl="0" indent="0" algn="l" rtl="0">
                        <a:spcBef>
                          <a:spcPts val="0"/>
                        </a:spcBef>
                        <a:spcAft>
                          <a:spcPts val="0"/>
                        </a:spcAft>
                        <a:buNone/>
                      </a:pPr>
                      <a:r>
                        <a:rPr lang="en-US" sz="1800"/>
                        <a:t>0</a:t>
                      </a:r>
                      <a:endParaRPr/>
                    </a:p>
                  </a:txBody>
                  <a:tcPr marL="91450" marR="91450" marT="45725" marB="45725"/>
                </a:tc>
                <a:tc>
                  <a:txBody>
                    <a:bodyPr/>
                    <a:lstStyle/>
                    <a:p>
                      <a:pPr marL="0" marR="0" lvl="0" indent="0" algn="l" rtl="0">
                        <a:spcBef>
                          <a:spcPts val="0"/>
                        </a:spcBef>
                        <a:spcAft>
                          <a:spcPts val="0"/>
                        </a:spcAft>
                        <a:buNone/>
                      </a:pPr>
                      <a:r>
                        <a:rPr lang="en-US" sz="1800"/>
                        <a:t>0</a:t>
                      </a:r>
                      <a:endParaRPr/>
                    </a:p>
                  </a:txBody>
                  <a:tcPr marL="91450" marR="91450" marT="45725" marB="45725"/>
                </a:tc>
                <a:tc>
                  <a:txBody>
                    <a:bodyPr/>
                    <a:lstStyle/>
                    <a:p>
                      <a:pPr marL="0" marR="0" lvl="0" indent="0" algn="l" rtl="0">
                        <a:spcBef>
                          <a:spcPts val="0"/>
                        </a:spcBef>
                        <a:spcAft>
                          <a:spcPts val="0"/>
                        </a:spcAft>
                        <a:buNone/>
                      </a:pPr>
                      <a:r>
                        <a:rPr lang="en-US" sz="1800"/>
                        <a:t>0</a:t>
                      </a:r>
                      <a:endParaRPr/>
                    </a:p>
                  </a:txBody>
                  <a:tcPr marL="91450" marR="91450" marT="45725" marB="45725"/>
                </a:tc>
                <a:tc>
                  <a:txBody>
                    <a:bodyPr/>
                    <a:lstStyle/>
                    <a:p>
                      <a:pPr marL="0" marR="0" lvl="0" indent="0" algn="l" rtl="0">
                        <a:spcBef>
                          <a:spcPts val="0"/>
                        </a:spcBef>
                        <a:spcAft>
                          <a:spcPts val="0"/>
                        </a:spcAft>
                        <a:buNone/>
                      </a:pPr>
                      <a:r>
                        <a:rPr lang="en-US" sz="1800" dirty="0"/>
                        <a:t>0</a:t>
                      </a:r>
                      <a:endParaRPr sz="1800" dirty="0"/>
                    </a:p>
                  </a:txBody>
                  <a:tcPr marL="91450" marR="91450" marT="45725" marB="45725"/>
                </a:tc>
                <a:extLst>
                  <a:ext uri="{0D108BD9-81ED-4DB2-BD59-A6C34878D82A}">
                    <a16:rowId xmlns:a16="http://schemas.microsoft.com/office/drawing/2014/main" val="1000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6"/>
          <p:cNvSpPr txBox="1">
            <a:spLocks noGrp="1"/>
          </p:cNvSpPr>
          <p:nvPr>
            <p:ph type="body" idx="2"/>
          </p:nvPr>
        </p:nvSpPr>
        <p:spPr>
          <a:xfrm>
            <a:off x="-17796" y="1478080"/>
            <a:ext cx="4507147" cy="5005683"/>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500"/>
              <a:buFont typeface="Calibri"/>
              <a:buChar char="•"/>
            </a:pPr>
            <a:r>
              <a:rPr lang="en-US" sz="2500" dirty="0">
                <a:latin typeface="Calibri"/>
                <a:ea typeface="Calibri"/>
                <a:cs typeface="Calibri"/>
                <a:sym typeface="Calibri"/>
              </a:rPr>
              <a:t>After transition to new state, a reward is generated, and the objective is to maximize the value of this reward over time</a:t>
            </a:r>
          </a:p>
          <a:p>
            <a:pPr marL="0" lvl="0" indent="0" algn="l" rtl="0">
              <a:spcBef>
                <a:spcPts val="0"/>
              </a:spcBef>
              <a:spcAft>
                <a:spcPts val="0"/>
              </a:spcAft>
              <a:buClr>
                <a:schemeClr val="dk1"/>
              </a:buClr>
              <a:buSzPts val="2500"/>
            </a:pPr>
            <a:endParaRPr dirty="0">
              <a:latin typeface="Calibri"/>
              <a:ea typeface="Calibri"/>
              <a:cs typeface="Calibri"/>
              <a:sym typeface="Calibri"/>
            </a:endParaRPr>
          </a:p>
          <a:p>
            <a:pPr marL="342900" lvl="0" indent="-342900" algn="l" rtl="0">
              <a:spcBef>
                <a:spcPts val="500"/>
              </a:spcBef>
              <a:spcAft>
                <a:spcPts val="0"/>
              </a:spcAft>
              <a:buClr>
                <a:schemeClr val="dk1"/>
              </a:buClr>
              <a:buSzPts val="2500"/>
              <a:buFont typeface="Calibri"/>
              <a:buChar char="•"/>
            </a:pPr>
            <a:r>
              <a:rPr lang="en-US" sz="2500" dirty="0">
                <a:latin typeface="Calibri"/>
                <a:ea typeface="Calibri"/>
                <a:cs typeface="Calibri"/>
                <a:sym typeface="Calibri"/>
              </a:rPr>
              <a:t>The next action is predicted based on the max q value for that state. Then the Q table is updated for each iteration append all the values in the Q matrix</a:t>
            </a:r>
            <a:endParaRPr dirty="0">
              <a:latin typeface="Calibri"/>
              <a:ea typeface="Calibri"/>
              <a:cs typeface="Calibri"/>
              <a:sym typeface="Calibri"/>
            </a:endParaRPr>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342900" lvl="0" indent="-184150" algn="l" rtl="0">
              <a:spcBef>
                <a:spcPts val="500"/>
              </a:spcBef>
              <a:spcAft>
                <a:spcPts val="0"/>
              </a:spcAft>
              <a:buClr>
                <a:schemeClr val="dk1"/>
              </a:buClr>
              <a:buSzPts val="2500"/>
              <a:buFont typeface="Arial"/>
              <a:buNone/>
            </a:pPr>
            <a:endParaRPr sz="2500" dirty="0"/>
          </a:p>
          <a:p>
            <a:pPr marL="0" lvl="0" indent="0" algn="l" rtl="0">
              <a:spcBef>
                <a:spcPts val="500"/>
              </a:spcBef>
              <a:spcAft>
                <a:spcPts val="0"/>
              </a:spcAft>
              <a:buClr>
                <a:schemeClr val="dk1"/>
              </a:buClr>
              <a:buSzPts val="2500"/>
              <a:buFont typeface="Arial"/>
              <a:buNone/>
            </a:pPr>
            <a:endParaRPr sz="2500" dirty="0"/>
          </a:p>
        </p:txBody>
      </p:sp>
      <p:pic>
        <p:nvPicPr>
          <p:cNvPr id="159" name="Google Shape;159;p26" descr="A close up of a logo&#10;&#10;Description automatically generated"/>
          <p:cNvPicPr preferRelativeResize="0"/>
          <p:nvPr/>
        </p:nvPicPr>
        <p:blipFill rotWithShape="1">
          <a:blip r:embed="rId3">
            <a:alphaModFix/>
          </a:blip>
          <a:srcRect/>
          <a:stretch/>
        </p:blipFill>
        <p:spPr>
          <a:xfrm>
            <a:off x="5228948" y="3608464"/>
            <a:ext cx="3311370" cy="1984468"/>
          </a:xfrm>
          <a:prstGeom prst="rect">
            <a:avLst/>
          </a:prstGeom>
          <a:noFill/>
          <a:ln>
            <a:noFill/>
          </a:ln>
        </p:spPr>
      </p:pic>
      <p:sp>
        <p:nvSpPr>
          <p:cNvPr id="160" name="Google Shape;160;p26"/>
          <p:cNvSpPr txBox="1">
            <a:spLocks noGrp="1"/>
          </p:cNvSpPr>
          <p:nvPr>
            <p:ph type="title"/>
          </p:nvPr>
        </p:nvSpPr>
        <p:spPr>
          <a:xfrm>
            <a:off x="265662" y="178516"/>
            <a:ext cx="8115526" cy="113303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4400"/>
              <a:buFont typeface="Arial"/>
              <a:buNone/>
            </a:pPr>
            <a:r>
              <a:rPr lang="en-US" dirty="0"/>
              <a:t>Method of Q-Learning</a:t>
            </a:r>
            <a:endParaRPr dirty="0"/>
          </a:p>
        </p:txBody>
      </p:sp>
      <p:pic>
        <p:nvPicPr>
          <p:cNvPr id="161" name="Google Shape;161;p26"/>
          <p:cNvPicPr preferRelativeResize="0"/>
          <p:nvPr/>
        </p:nvPicPr>
        <p:blipFill rotWithShape="1">
          <a:blip r:embed="rId4">
            <a:alphaModFix/>
          </a:blip>
          <a:srcRect/>
          <a:stretch/>
        </p:blipFill>
        <p:spPr>
          <a:xfrm>
            <a:off x="5228948" y="1719539"/>
            <a:ext cx="3524199" cy="1709461"/>
          </a:xfrm>
          <a:prstGeom prst="rect">
            <a:avLst/>
          </a:prstGeom>
          <a:noFill/>
          <a:ln>
            <a:noFill/>
          </a:ln>
        </p:spPr>
      </p:pic>
      <p:sp>
        <p:nvSpPr>
          <p:cNvPr id="162" name="Google Shape;162;p26"/>
          <p:cNvSpPr/>
          <p:nvPr/>
        </p:nvSpPr>
        <p:spPr>
          <a:xfrm>
            <a:off x="4500474" y="2191494"/>
            <a:ext cx="503700" cy="343800"/>
          </a:xfrm>
          <a:prstGeom prst="rightArrow">
            <a:avLst>
              <a:gd name="adj1" fmla="val 50000"/>
              <a:gd name="adj2" fmla="val 50000"/>
            </a:avLst>
          </a:prstGeom>
          <a:solidFill>
            <a:srgbClr val="000000"/>
          </a:solidFill>
          <a:ln w="9525" cap="flat" cmpd="sng">
            <a:solidFill>
              <a:srgbClr val="D7D7D7"/>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3" name="Google Shape;163;p26"/>
          <p:cNvSpPr/>
          <p:nvPr/>
        </p:nvSpPr>
        <p:spPr>
          <a:xfrm>
            <a:off x="4489351" y="3906673"/>
            <a:ext cx="503700" cy="343800"/>
          </a:xfrm>
          <a:prstGeom prst="rightArrow">
            <a:avLst>
              <a:gd name="adj1" fmla="val 50000"/>
              <a:gd name="adj2" fmla="val 50000"/>
            </a:avLst>
          </a:prstGeom>
          <a:solidFill>
            <a:srgbClr val="000000"/>
          </a:solidFill>
          <a:ln w="9525" cap="flat" cmpd="sng">
            <a:solidFill>
              <a:srgbClr val="D7D7D7"/>
            </a:solidFill>
            <a:prstDash val="solid"/>
            <a:round/>
            <a:headEnd type="none" w="sm" len="sm"/>
            <a:tailEnd type="none" w="sm" len="sm"/>
          </a:ln>
          <a:effectLst>
            <a:outerShdw blurRad="40000" dist="23000" dir="5400000" rotWithShape="0">
              <a:srgbClr val="000000">
                <a:alpha val="349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4"/>
          <p:cNvSpPr txBox="1">
            <a:spLocks noGrp="1"/>
          </p:cNvSpPr>
          <p:nvPr>
            <p:ph type="body" idx="1"/>
          </p:nvPr>
        </p:nvSpPr>
        <p:spPr>
          <a:xfrm>
            <a:off x="168676" y="782536"/>
            <a:ext cx="8404050" cy="598224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2700"/>
              <a:buNone/>
            </a:pPr>
            <a:r>
              <a:rPr lang="en-US" dirty="0">
                <a:latin typeface="Calibri"/>
                <a:ea typeface="Calibri"/>
                <a:cs typeface="Calibri"/>
                <a:sym typeface="Calibri"/>
              </a:rPr>
              <a:t>The environment created is split into 3 different grid sizes</a:t>
            </a:r>
            <a:r>
              <a:rPr lang="en-US" dirty="0"/>
              <a:t>:</a:t>
            </a:r>
            <a:endParaRPr dirty="0"/>
          </a:p>
          <a:p>
            <a:pPr marL="0" lvl="0" indent="0" algn="l" rtl="0">
              <a:spcBef>
                <a:spcPts val="540"/>
              </a:spcBef>
              <a:spcAft>
                <a:spcPts val="0"/>
              </a:spcAft>
              <a:buSzPts val="2700"/>
              <a:buNone/>
            </a:pPr>
            <a:endParaRPr dirty="0"/>
          </a:p>
        </p:txBody>
      </p:sp>
      <p:sp>
        <p:nvSpPr>
          <p:cNvPr id="137" name="Google Shape;137;p24"/>
          <p:cNvSpPr txBox="1">
            <a:spLocks noGrp="1"/>
          </p:cNvSpPr>
          <p:nvPr>
            <p:ph type="title"/>
          </p:nvPr>
        </p:nvSpPr>
        <p:spPr>
          <a:xfrm>
            <a:off x="646936" y="165543"/>
            <a:ext cx="7192047" cy="616993"/>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4400"/>
              <a:buFont typeface="Arial"/>
              <a:buNone/>
            </a:pPr>
            <a:r>
              <a:rPr lang="en-US" dirty="0">
                <a:latin typeface="Calibri"/>
                <a:ea typeface="Calibri"/>
                <a:cs typeface="Calibri"/>
                <a:sym typeface="Calibri"/>
              </a:rPr>
              <a:t>Environment</a:t>
            </a:r>
            <a:endParaRPr dirty="0">
              <a:latin typeface="Calibri"/>
              <a:ea typeface="Calibri"/>
              <a:cs typeface="Calibri"/>
              <a:sym typeface="Calibri"/>
            </a:endParaRPr>
          </a:p>
        </p:txBody>
      </p:sp>
      <p:sp>
        <p:nvSpPr>
          <p:cNvPr id="138" name="Google Shape;138;p24"/>
          <p:cNvSpPr txBox="1"/>
          <p:nvPr/>
        </p:nvSpPr>
        <p:spPr>
          <a:xfrm>
            <a:off x="1966930" y="3654946"/>
            <a:ext cx="10677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dirty="0">
                <a:solidFill>
                  <a:schemeClr val="dk1"/>
                </a:solidFill>
                <a:latin typeface="Calibri"/>
                <a:ea typeface="Calibri"/>
                <a:cs typeface="Calibri"/>
                <a:sym typeface="Calibri"/>
              </a:rPr>
              <a:t>4</a:t>
            </a:r>
            <a:r>
              <a:rPr lang="en-US" sz="1800" dirty="0">
                <a:solidFill>
                  <a:schemeClr val="dk1"/>
                </a:solidFill>
                <a:latin typeface="Calibri"/>
                <a:ea typeface="Calibri"/>
                <a:cs typeface="Calibri"/>
                <a:sym typeface="Calibri"/>
              </a:rPr>
              <a:t>x</a:t>
            </a:r>
            <a:r>
              <a:rPr lang="en-US" sz="1800" b="0" i="0" u="none" strike="noStrike" cap="none" dirty="0">
                <a:solidFill>
                  <a:schemeClr val="dk1"/>
                </a:solidFill>
                <a:latin typeface="Calibri"/>
                <a:ea typeface="Calibri"/>
                <a:cs typeface="Calibri"/>
                <a:sym typeface="Calibri"/>
              </a:rPr>
              <a:t>4 grid</a:t>
            </a:r>
            <a:endParaRPr dirty="0"/>
          </a:p>
        </p:txBody>
      </p:sp>
      <p:sp>
        <p:nvSpPr>
          <p:cNvPr id="139" name="Google Shape;139;p24"/>
          <p:cNvSpPr txBox="1"/>
          <p:nvPr/>
        </p:nvSpPr>
        <p:spPr>
          <a:xfrm>
            <a:off x="5289453" y="3654296"/>
            <a:ext cx="12429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5x5 grid</a:t>
            </a:r>
            <a:endParaRPr dirty="0"/>
          </a:p>
        </p:txBody>
      </p:sp>
      <p:pic>
        <p:nvPicPr>
          <p:cNvPr id="140" name="Google Shape;140;p24"/>
          <p:cNvPicPr preferRelativeResize="0"/>
          <p:nvPr/>
        </p:nvPicPr>
        <p:blipFill rotWithShape="1">
          <a:blip r:embed="rId3">
            <a:alphaModFix/>
          </a:blip>
          <a:srcRect/>
          <a:stretch/>
        </p:blipFill>
        <p:spPr>
          <a:xfrm>
            <a:off x="2091955" y="1359479"/>
            <a:ext cx="1809780" cy="2269958"/>
          </a:xfrm>
          <a:prstGeom prst="rect">
            <a:avLst/>
          </a:prstGeom>
          <a:noFill/>
          <a:ln>
            <a:noFill/>
          </a:ln>
        </p:spPr>
      </p:pic>
      <p:pic>
        <p:nvPicPr>
          <p:cNvPr id="141" name="Google Shape;141;p24" descr="A picture containing crossword, screen&#10;&#10;Description automatically generated"/>
          <p:cNvPicPr preferRelativeResize="0"/>
          <p:nvPr/>
        </p:nvPicPr>
        <p:blipFill rotWithShape="1">
          <a:blip r:embed="rId4">
            <a:alphaModFix/>
          </a:blip>
          <a:srcRect t="3232"/>
          <a:stretch/>
        </p:blipFill>
        <p:spPr>
          <a:xfrm>
            <a:off x="5336313" y="1359479"/>
            <a:ext cx="1987765" cy="2269959"/>
          </a:xfrm>
          <a:prstGeom prst="rect">
            <a:avLst/>
          </a:prstGeom>
          <a:noFill/>
          <a:ln>
            <a:noFill/>
          </a:ln>
        </p:spPr>
      </p:pic>
      <p:sp>
        <p:nvSpPr>
          <p:cNvPr id="142" name="Google Shape;142;p24"/>
          <p:cNvSpPr txBox="1"/>
          <p:nvPr/>
        </p:nvSpPr>
        <p:spPr>
          <a:xfrm>
            <a:off x="3837299" y="6397819"/>
            <a:ext cx="2101549"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10x10 standard grid</a:t>
            </a:r>
            <a:endParaRPr dirty="0"/>
          </a:p>
        </p:txBody>
      </p:sp>
      <p:pic>
        <p:nvPicPr>
          <p:cNvPr id="143" name="Google Shape;143;p24"/>
          <p:cNvPicPr preferRelativeResize="0"/>
          <p:nvPr/>
        </p:nvPicPr>
        <p:blipFill>
          <a:blip r:embed="rId5">
            <a:alphaModFix/>
          </a:blip>
          <a:stretch>
            <a:fillRect/>
          </a:stretch>
        </p:blipFill>
        <p:spPr>
          <a:xfrm>
            <a:off x="3901735" y="4130196"/>
            <a:ext cx="2037114" cy="2269958"/>
          </a:xfrm>
          <a:prstGeom prst="rect">
            <a:avLst/>
          </a:prstGeom>
          <a:noFill/>
          <a:ln>
            <a:noFill/>
          </a:ln>
        </p:spPr>
      </p:pic>
      <p:pic>
        <p:nvPicPr>
          <p:cNvPr id="5" name="Picture 4" descr="A picture containing food, drawing&#10;&#10;Description automatically generated">
            <a:extLst>
              <a:ext uri="{FF2B5EF4-FFF2-40B4-BE49-F238E27FC236}">
                <a16:creationId xmlns:a16="http://schemas.microsoft.com/office/drawing/2014/main" id="{16A8D3F9-70CA-463A-8872-BFB39B9E8C6B}"/>
              </a:ext>
            </a:extLst>
          </p:cNvPr>
          <p:cNvPicPr>
            <a:picLocks noChangeAspect="1"/>
          </p:cNvPicPr>
          <p:nvPr/>
        </p:nvPicPr>
        <p:blipFill>
          <a:blip r:embed="rId6"/>
          <a:stretch>
            <a:fillRect/>
          </a:stretch>
        </p:blipFill>
        <p:spPr>
          <a:xfrm>
            <a:off x="643942" y="4130196"/>
            <a:ext cx="2154906" cy="2259889"/>
          </a:xfrm>
          <a:prstGeom prst="rect">
            <a:avLst/>
          </a:prstGeom>
        </p:spPr>
      </p:pic>
      <p:sp>
        <p:nvSpPr>
          <p:cNvPr id="14" name="Google Shape;142;p24">
            <a:extLst>
              <a:ext uri="{FF2B5EF4-FFF2-40B4-BE49-F238E27FC236}">
                <a16:creationId xmlns:a16="http://schemas.microsoft.com/office/drawing/2014/main" id="{9127E1B8-B431-49B1-A0C9-BE5012DBB5D5}"/>
              </a:ext>
            </a:extLst>
          </p:cNvPr>
          <p:cNvSpPr txBox="1"/>
          <p:nvPr/>
        </p:nvSpPr>
        <p:spPr>
          <a:xfrm>
            <a:off x="595823" y="6439249"/>
            <a:ext cx="202309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10x10 complex grid</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7"/>
          <p:cNvSpPr txBox="1">
            <a:spLocks noGrp="1"/>
          </p:cNvSpPr>
          <p:nvPr>
            <p:ph type="title"/>
          </p:nvPr>
        </p:nvSpPr>
        <p:spPr>
          <a:xfrm>
            <a:off x="930500" y="171946"/>
            <a:ext cx="7409700" cy="7710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n-US"/>
              <a:t>Parameters and Q-Table</a:t>
            </a:r>
            <a:endParaRPr/>
          </a:p>
        </p:txBody>
      </p:sp>
      <p:graphicFrame>
        <p:nvGraphicFramePr>
          <p:cNvPr id="170" name="Google Shape;170;p27"/>
          <p:cNvGraphicFramePr/>
          <p:nvPr>
            <p:extLst>
              <p:ext uri="{D42A27DB-BD31-4B8C-83A1-F6EECF244321}">
                <p14:modId xmlns:p14="http://schemas.microsoft.com/office/powerpoint/2010/main" val="2336753508"/>
              </p:ext>
            </p:extLst>
          </p:nvPr>
        </p:nvGraphicFramePr>
        <p:xfrm>
          <a:off x="5329967" y="1455408"/>
          <a:ext cx="3238500" cy="1621480"/>
        </p:xfrm>
        <a:graphic>
          <a:graphicData uri="http://schemas.openxmlformats.org/drawingml/2006/table">
            <a:tbl>
              <a:tblPr>
                <a:noFill/>
                <a:tableStyleId>{8D62012A-E22E-4B76-942B-5BF1374BAE07}</a:tableStyleId>
              </a:tblPr>
              <a:tblGrid>
                <a:gridCol w="1619250">
                  <a:extLst>
                    <a:ext uri="{9D8B030D-6E8A-4147-A177-3AD203B41FA5}">
                      <a16:colId xmlns:a16="http://schemas.microsoft.com/office/drawing/2014/main" val="20000"/>
                    </a:ext>
                  </a:extLst>
                </a:gridCol>
                <a:gridCol w="1619250">
                  <a:extLst>
                    <a:ext uri="{9D8B030D-6E8A-4147-A177-3AD203B41FA5}">
                      <a16:colId xmlns:a16="http://schemas.microsoft.com/office/drawing/2014/main" val="20001"/>
                    </a:ext>
                  </a:extLst>
                </a:gridCol>
              </a:tblGrid>
              <a:tr h="432850">
                <a:tc>
                  <a:txBody>
                    <a:bodyPr/>
                    <a:lstStyle/>
                    <a:p>
                      <a:pPr marL="0" lvl="0" indent="0" algn="l" rtl="0">
                        <a:spcBef>
                          <a:spcPts val="0"/>
                        </a:spcBef>
                        <a:spcAft>
                          <a:spcPts val="0"/>
                        </a:spcAft>
                        <a:buNone/>
                      </a:pPr>
                      <a:r>
                        <a:rPr lang="en-US" b="1" dirty="0"/>
                        <a:t>Parameters</a:t>
                      </a:r>
                      <a:endParaRPr b="1" dirty="0"/>
                    </a:p>
                  </a:txBody>
                  <a:tcPr marL="91425" marR="91425" marT="91425" marB="91425"/>
                </a:tc>
                <a:tc>
                  <a:txBody>
                    <a:bodyPr/>
                    <a:lstStyle/>
                    <a:p>
                      <a:pPr marL="0" lvl="0" indent="0" algn="l" rtl="0">
                        <a:spcBef>
                          <a:spcPts val="0"/>
                        </a:spcBef>
                        <a:spcAft>
                          <a:spcPts val="0"/>
                        </a:spcAft>
                        <a:buNone/>
                      </a:pPr>
                      <a:r>
                        <a:rPr lang="en-US" b="1"/>
                        <a:t>Threshold</a:t>
                      </a:r>
                      <a:endParaRPr b="1"/>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a:t>Epsilon </a:t>
                      </a:r>
                      <a:endParaRPr/>
                    </a:p>
                  </a:txBody>
                  <a:tcPr marL="91425" marR="91425" marT="91425" marB="91425"/>
                </a:tc>
                <a:tc>
                  <a:txBody>
                    <a:bodyPr/>
                    <a:lstStyle/>
                    <a:p>
                      <a:pPr marL="0" lvl="0" indent="0" algn="l" rtl="0">
                        <a:spcBef>
                          <a:spcPts val="0"/>
                        </a:spcBef>
                        <a:spcAft>
                          <a:spcPts val="0"/>
                        </a:spcAft>
                        <a:buNone/>
                      </a:pPr>
                      <a:r>
                        <a:rPr lang="en-US"/>
                        <a:t>0.9</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a:t>Learning rate</a:t>
                      </a:r>
                      <a:endParaRPr/>
                    </a:p>
                  </a:txBody>
                  <a:tcPr marL="91425" marR="91425" marT="91425" marB="91425"/>
                </a:tc>
                <a:tc>
                  <a:txBody>
                    <a:bodyPr/>
                    <a:lstStyle/>
                    <a:p>
                      <a:pPr marL="0" lvl="0" indent="0" algn="l" rtl="0">
                        <a:spcBef>
                          <a:spcPts val="0"/>
                        </a:spcBef>
                        <a:spcAft>
                          <a:spcPts val="0"/>
                        </a:spcAft>
                        <a:buNone/>
                      </a:pPr>
                      <a:r>
                        <a:rPr lang="en-US"/>
                        <a:t> 0.7</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a:t>Discount factor</a:t>
                      </a:r>
                      <a:endParaRPr/>
                    </a:p>
                  </a:txBody>
                  <a:tcPr marL="91425" marR="91425" marT="91425" marB="91425"/>
                </a:tc>
                <a:tc>
                  <a:txBody>
                    <a:bodyPr/>
                    <a:lstStyle/>
                    <a:p>
                      <a:pPr marL="0" lvl="0" indent="0" algn="l" rtl="0">
                        <a:spcBef>
                          <a:spcPts val="0"/>
                        </a:spcBef>
                        <a:spcAft>
                          <a:spcPts val="0"/>
                        </a:spcAft>
                        <a:buNone/>
                      </a:pPr>
                      <a:r>
                        <a:rPr lang="en-US" dirty="0"/>
                        <a:t>0.9</a:t>
                      </a:r>
                      <a:endParaRPr dirty="0"/>
                    </a:p>
                  </a:txBody>
                  <a:tcPr marL="91425" marR="91425" marT="91425" marB="91425"/>
                </a:tc>
                <a:extLst>
                  <a:ext uri="{0D108BD9-81ED-4DB2-BD59-A6C34878D82A}">
                    <a16:rowId xmlns:a16="http://schemas.microsoft.com/office/drawing/2014/main" val="10003"/>
                  </a:ext>
                </a:extLst>
              </a:tr>
            </a:tbl>
          </a:graphicData>
        </a:graphic>
      </p:graphicFrame>
      <p:graphicFrame>
        <p:nvGraphicFramePr>
          <p:cNvPr id="171" name="Google Shape;171;p27"/>
          <p:cNvGraphicFramePr/>
          <p:nvPr>
            <p:extLst>
              <p:ext uri="{D42A27DB-BD31-4B8C-83A1-F6EECF244321}">
                <p14:modId xmlns:p14="http://schemas.microsoft.com/office/powerpoint/2010/main" val="3157207458"/>
              </p:ext>
            </p:extLst>
          </p:nvPr>
        </p:nvGraphicFramePr>
        <p:xfrm>
          <a:off x="253600" y="1534402"/>
          <a:ext cx="4318400" cy="5352408"/>
        </p:xfrm>
        <a:graphic>
          <a:graphicData uri="http://schemas.openxmlformats.org/drawingml/2006/table">
            <a:tbl>
              <a:tblPr>
                <a:noFill/>
                <a:tableStyleId>{70987F86-8F14-4D62-B3BF-A9F076ABC4DE}</a:tableStyleId>
              </a:tblPr>
              <a:tblGrid>
                <a:gridCol w="1723519">
                  <a:extLst>
                    <a:ext uri="{9D8B030D-6E8A-4147-A177-3AD203B41FA5}">
                      <a16:colId xmlns:a16="http://schemas.microsoft.com/office/drawing/2014/main" val="20000"/>
                    </a:ext>
                  </a:extLst>
                </a:gridCol>
                <a:gridCol w="586733">
                  <a:extLst>
                    <a:ext uri="{9D8B030D-6E8A-4147-A177-3AD203B41FA5}">
                      <a16:colId xmlns:a16="http://schemas.microsoft.com/office/drawing/2014/main" val="20001"/>
                    </a:ext>
                  </a:extLst>
                </a:gridCol>
                <a:gridCol w="586733">
                  <a:extLst>
                    <a:ext uri="{9D8B030D-6E8A-4147-A177-3AD203B41FA5}">
                      <a16:colId xmlns:a16="http://schemas.microsoft.com/office/drawing/2014/main" val="20002"/>
                    </a:ext>
                  </a:extLst>
                </a:gridCol>
                <a:gridCol w="586733">
                  <a:extLst>
                    <a:ext uri="{9D8B030D-6E8A-4147-A177-3AD203B41FA5}">
                      <a16:colId xmlns:a16="http://schemas.microsoft.com/office/drawing/2014/main" val="20003"/>
                    </a:ext>
                  </a:extLst>
                </a:gridCol>
                <a:gridCol w="834682">
                  <a:extLst>
                    <a:ext uri="{9D8B030D-6E8A-4147-A177-3AD203B41FA5}">
                      <a16:colId xmlns:a16="http://schemas.microsoft.com/office/drawing/2014/main" val="20004"/>
                    </a:ext>
                  </a:extLst>
                </a:gridCol>
              </a:tblGrid>
              <a:tr h="286361">
                <a:tc>
                  <a:txBody>
                    <a:bodyPr/>
                    <a:lstStyle/>
                    <a:p>
                      <a:pPr marL="0" lvl="0" indent="0" algn="l" rtl="0">
                        <a:spcBef>
                          <a:spcPts val="0"/>
                        </a:spcBef>
                        <a:spcAft>
                          <a:spcPts val="0"/>
                        </a:spcAft>
                        <a:buNone/>
                      </a:pPr>
                      <a:r>
                        <a:rPr lang="en-US" sz="1000" dirty="0"/>
                        <a:t>States               Actions </a:t>
                      </a: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000" dirty="0"/>
                        <a:t>0</a:t>
                      </a: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000"/>
                        <a:t>1</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000"/>
                        <a:t>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000" dirty="0"/>
                        <a:t>3</a:t>
                      </a: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286361">
                <a:tc>
                  <a:txBody>
                    <a:bodyPr/>
                    <a:lstStyle/>
                    <a:p>
                      <a:pPr marL="0" lvl="0" indent="0" algn="l" rtl="0">
                        <a:spcBef>
                          <a:spcPts val="0"/>
                        </a:spcBef>
                        <a:spcAft>
                          <a:spcPts val="0"/>
                        </a:spcAft>
                        <a:buNone/>
                      </a:pPr>
                      <a:r>
                        <a:rPr lang="en-US" sz="1000"/>
                        <a:t>[0.0, 0.0, 40.0, 40.0]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86361">
                <a:tc>
                  <a:txBody>
                    <a:bodyPr/>
                    <a:lstStyle/>
                    <a:p>
                      <a:pPr marL="0" lvl="0" indent="0" algn="l" rtl="0">
                        <a:spcBef>
                          <a:spcPts val="0"/>
                        </a:spcBef>
                        <a:spcAft>
                          <a:spcPts val="0"/>
                        </a:spcAft>
                        <a:buNone/>
                      </a:pPr>
                      <a:r>
                        <a:rPr lang="en-US" sz="1000"/>
                        <a:t>[40.0, 0.0, 80.0, 40.0]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546470">
                <a:tc>
                  <a:txBody>
                    <a:bodyPr/>
                    <a:lstStyle/>
                    <a:p>
                      <a:pPr marL="0" lvl="0" indent="0" algn="l" rtl="0">
                        <a:spcBef>
                          <a:spcPts val="0"/>
                        </a:spcBef>
                        <a:spcAft>
                          <a:spcPts val="0"/>
                        </a:spcAft>
                        <a:buNone/>
                      </a:pPr>
                      <a:r>
                        <a:rPr lang="en-US" sz="1000" dirty="0"/>
                        <a:t>[40.0, 40.0, 80.0, 80.0]</a:t>
                      </a: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-0.0392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-0.05936</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-0.032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-0.05504</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56338">
                <a:tc>
                  <a:txBody>
                    <a:bodyPr/>
                    <a:lstStyle/>
                    <a:p>
                      <a:pPr marL="0" lvl="0" indent="0" algn="l" rtl="0">
                        <a:spcBef>
                          <a:spcPts val="0"/>
                        </a:spcBef>
                        <a:spcAft>
                          <a:spcPts val="0"/>
                        </a:spcAft>
                        <a:buNone/>
                      </a:pPr>
                      <a:r>
                        <a:rPr lang="en-US" sz="1000"/>
                        <a:t>[80.0, 40.0, 120.0, 80.0]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-0.0392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-0.04</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-0.0392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286361">
                <a:tc>
                  <a:txBody>
                    <a:bodyPr/>
                    <a:lstStyle/>
                    <a:p>
                      <a:pPr marL="0" lvl="0" indent="0" algn="l" rtl="0">
                        <a:spcBef>
                          <a:spcPts val="0"/>
                        </a:spcBef>
                        <a:spcAft>
                          <a:spcPts val="0"/>
                        </a:spcAft>
                        <a:buNone/>
                      </a:pPr>
                      <a:r>
                        <a:rPr lang="en-US" sz="1000"/>
                        <a:t>[120.0, 40.0, 160.0, 80.0]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546470">
                <a:tc>
                  <a:txBody>
                    <a:bodyPr/>
                    <a:lstStyle/>
                    <a:p>
                      <a:pPr marL="0" lvl="0" indent="0" algn="l" rtl="0">
                        <a:spcBef>
                          <a:spcPts val="0"/>
                        </a:spcBef>
                        <a:spcAft>
                          <a:spcPts val="0"/>
                        </a:spcAft>
                        <a:buNone/>
                      </a:pPr>
                      <a:r>
                        <a:rPr lang="en-US" sz="1000"/>
                        <a:t>[40.0, 80.0, 80.0, 120.0]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-0.04352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-0.04352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-0.04</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-0.0392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546470">
                <a:tc>
                  <a:txBody>
                    <a:bodyPr/>
                    <a:lstStyle/>
                    <a:p>
                      <a:pPr marL="0" lvl="0" indent="0" algn="l" rtl="0">
                        <a:spcBef>
                          <a:spcPts val="0"/>
                        </a:spcBef>
                        <a:spcAft>
                          <a:spcPts val="0"/>
                        </a:spcAft>
                        <a:buNone/>
                      </a:pPr>
                      <a:r>
                        <a:rPr lang="en-US" sz="1000"/>
                        <a:t>[40.0, 120.0, 80.0, 160.0]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-0.04611</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-0.032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7.168</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r h="286361">
                <a:tc>
                  <a:txBody>
                    <a:bodyPr/>
                    <a:lstStyle/>
                    <a:p>
                      <a:pPr marL="0" lvl="0" indent="0" algn="l" rtl="0">
                        <a:spcBef>
                          <a:spcPts val="0"/>
                        </a:spcBef>
                        <a:spcAft>
                          <a:spcPts val="0"/>
                        </a:spcAft>
                        <a:buNone/>
                      </a:pPr>
                      <a:r>
                        <a:rPr lang="en-US" sz="1000"/>
                        <a:t>[80.0, 120.0, 120.0, 160.0]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-0.04</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32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8"/>
                  </a:ext>
                </a:extLst>
              </a:tr>
              <a:tr h="286361">
                <a:tc>
                  <a:txBody>
                    <a:bodyPr/>
                    <a:lstStyle/>
                    <a:p>
                      <a:pPr marL="0" lvl="0" indent="0" algn="l" rtl="0">
                        <a:spcBef>
                          <a:spcPts val="0"/>
                        </a:spcBef>
                        <a:spcAft>
                          <a:spcPts val="0"/>
                        </a:spcAft>
                        <a:buNone/>
                      </a:pPr>
                      <a:r>
                        <a:rPr lang="en-US" sz="1000"/>
                        <a:t>[120.0, 120.0, 160.0, 160.0]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9"/>
                  </a:ext>
                </a:extLst>
              </a:tr>
              <a:tr h="546470">
                <a:tc>
                  <a:txBody>
                    <a:bodyPr/>
                    <a:lstStyle/>
                    <a:p>
                      <a:pPr marL="0" lvl="0" indent="0" algn="l" rtl="0">
                        <a:spcBef>
                          <a:spcPts val="0"/>
                        </a:spcBef>
                        <a:spcAft>
                          <a:spcPts val="0"/>
                        </a:spcAft>
                        <a:buNone/>
                      </a:pPr>
                      <a:r>
                        <a:rPr lang="en-US" sz="1000"/>
                        <a:t>[0.0, 40.0, 40.0, 80.0]</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-0.04</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a:t>-0.03152</a:t>
                      </a:r>
                      <a:endParaRPr sz="100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US" sz="1000" dirty="0"/>
                        <a:t>0</a:t>
                      </a:r>
                      <a:endParaRPr sz="1000"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cxnSp>
        <p:nvCxnSpPr>
          <p:cNvPr id="172" name="Google Shape;172;p27"/>
          <p:cNvCxnSpPr/>
          <p:nvPr/>
        </p:nvCxnSpPr>
        <p:spPr>
          <a:xfrm flipH="1">
            <a:off x="1063858" y="1534402"/>
            <a:ext cx="10200" cy="3438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27"/>
          <p:cNvCxnSpPr/>
          <p:nvPr/>
        </p:nvCxnSpPr>
        <p:spPr>
          <a:xfrm>
            <a:off x="758650" y="1608125"/>
            <a:ext cx="0" cy="182100"/>
          </a:xfrm>
          <a:prstGeom prst="straightConnector1">
            <a:avLst/>
          </a:prstGeom>
          <a:noFill/>
          <a:ln w="9525" cap="flat" cmpd="sng">
            <a:solidFill>
              <a:schemeClr val="dk2"/>
            </a:solidFill>
            <a:prstDash val="solid"/>
            <a:round/>
            <a:headEnd type="none" w="med" len="med"/>
            <a:tailEnd type="triangle" w="med" len="med"/>
          </a:ln>
        </p:spPr>
      </p:cxnSp>
      <p:cxnSp>
        <p:nvCxnSpPr>
          <p:cNvPr id="174" name="Google Shape;174;p27"/>
          <p:cNvCxnSpPr>
            <a:cxnSpLocks/>
          </p:cNvCxnSpPr>
          <p:nvPr/>
        </p:nvCxnSpPr>
        <p:spPr>
          <a:xfrm>
            <a:off x="1700382" y="1706302"/>
            <a:ext cx="241530" cy="0"/>
          </a:xfrm>
          <a:prstGeom prst="straightConnector1">
            <a:avLst/>
          </a:prstGeom>
          <a:noFill/>
          <a:ln w="9525" cap="flat" cmpd="sng">
            <a:solidFill>
              <a:schemeClr val="dk2"/>
            </a:solidFill>
            <a:prstDash val="solid"/>
            <a:round/>
            <a:headEnd type="none" w="med" len="med"/>
            <a:tailEnd type="triangle" w="med" len="med"/>
          </a:ln>
        </p:spPr>
      </p:cxnSp>
      <p:sp>
        <p:nvSpPr>
          <p:cNvPr id="175" name="Google Shape;175;p27"/>
          <p:cNvSpPr txBox="1"/>
          <p:nvPr/>
        </p:nvSpPr>
        <p:spPr>
          <a:xfrm>
            <a:off x="253600" y="1063213"/>
            <a:ext cx="2680500" cy="34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u="sng"/>
              <a:t>Sample Q-table for 10x10 grid: </a:t>
            </a:r>
            <a:endParaRPr u="sng"/>
          </a:p>
        </p:txBody>
      </p:sp>
      <p:graphicFrame>
        <p:nvGraphicFramePr>
          <p:cNvPr id="176" name="Google Shape;176;p27"/>
          <p:cNvGraphicFramePr/>
          <p:nvPr>
            <p:extLst>
              <p:ext uri="{D42A27DB-BD31-4B8C-83A1-F6EECF244321}">
                <p14:modId xmlns:p14="http://schemas.microsoft.com/office/powerpoint/2010/main" val="2572504267"/>
              </p:ext>
            </p:extLst>
          </p:nvPr>
        </p:nvGraphicFramePr>
        <p:xfrm>
          <a:off x="5329967" y="3781113"/>
          <a:ext cx="3238500" cy="1621480"/>
        </p:xfrm>
        <a:graphic>
          <a:graphicData uri="http://schemas.openxmlformats.org/drawingml/2006/table">
            <a:tbl>
              <a:tblPr>
                <a:noFill/>
                <a:tableStyleId>{8D62012A-E22E-4B76-942B-5BF1374BAE07}</a:tableStyleId>
              </a:tblPr>
              <a:tblGrid>
                <a:gridCol w="1619250">
                  <a:extLst>
                    <a:ext uri="{9D8B030D-6E8A-4147-A177-3AD203B41FA5}">
                      <a16:colId xmlns:a16="http://schemas.microsoft.com/office/drawing/2014/main" val="20000"/>
                    </a:ext>
                  </a:extLst>
                </a:gridCol>
                <a:gridCol w="1619250">
                  <a:extLst>
                    <a:ext uri="{9D8B030D-6E8A-4147-A177-3AD203B41FA5}">
                      <a16:colId xmlns:a16="http://schemas.microsoft.com/office/drawing/2014/main" val="20001"/>
                    </a:ext>
                  </a:extLst>
                </a:gridCol>
              </a:tblGrid>
              <a:tr h="432850">
                <a:tc>
                  <a:txBody>
                    <a:bodyPr/>
                    <a:lstStyle/>
                    <a:p>
                      <a:pPr marL="0" lvl="0" indent="0" algn="l" rtl="0">
                        <a:spcBef>
                          <a:spcPts val="0"/>
                        </a:spcBef>
                        <a:spcAft>
                          <a:spcPts val="0"/>
                        </a:spcAft>
                        <a:buNone/>
                      </a:pPr>
                      <a:r>
                        <a:rPr lang="en-US" b="1"/>
                        <a:t>Parameters</a:t>
                      </a:r>
                      <a:endParaRPr b="1"/>
                    </a:p>
                  </a:txBody>
                  <a:tcPr marL="91425" marR="91425" marT="91425" marB="91425"/>
                </a:tc>
                <a:tc>
                  <a:txBody>
                    <a:bodyPr/>
                    <a:lstStyle/>
                    <a:p>
                      <a:pPr marL="0" lvl="0" indent="0" algn="l" rtl="0">
                        <a:spcBef>
                          <a:spcPts val="0"/>
                        </a:spcBef>
                        <a:spcAft>
                          <a:spcPts val="0"/>
                        </a:spcAft>
                        <a:buNone/>
                      </a:pPr>
                      <a:r>
                        <a:rPr lang="en-US" b="1" dirty="0"/>
                        <a:t>Threshold</a:t>
                      </a:r>
                      <a:endParaRPr b="1" dirty="0"/>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US"/>
                        <a:t>Epsilon </a:t>
                      </a:r>
                      <a:endParaRPr/>
                    </a:p>
                  </a:txBody>
                  <a:tcPr marL="91425" marR="91425" marT="91425" marB="91425"/>
                </a:tc>
                <a:tc>
                  <a:txBody>
                    <a:bodyPr/>
                    <a:lstStyle/>
                    <a:p>
                      <a:pPr marL="0" lvl="0" indent="0" algn="l" rtl="0">
                        <a:spcBef>
                          <a:spcPts val="0"/>
                        </a:spcBef>
                        <a:spcAft>
                          <a:spcPts val="0"/>
                        </a:spcAft>
                        <a:buNone/>
                      </a:pPr>
                      <a:r>
                        <a:rPr lang="en-US"/>
                        <a:t>0.6</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a:t>Learning rate</a:t>
                      </a:r>
                      <a:endParaRPr/>
                    </a:p>
                  </a:txBody>
                  <a:tcPr marL="91425" marR="91425" marT="91425" marB="91425"/>
                </a:tc>
                <a:tc>
                  <a:txBody>
                    <a:bodyPr/>
                    <a:lstStyle/>
                    <a:p>
                      <a:pPr marL="0" lvl="0" indent="0" algn="l" rtl="0">
                        <a:spcBef>
                          <a:spcPts val="0"/>
                        </a:spcBef>
                        <a:spcAft>
                          <a:spcPts val="0"/>
                        </a:spcAft>
                        <a:buNone/>
                      </a:pPr>
                      <a:r>
                        <a:rPr lang="en-US"/>
                        <a:t> 0.4</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a:t>Discount factor</a:t>
                      </a:r>
                      <a:endParaRPr/>
                    </a:p>
                  </a:txBody>
                  <a:tcPr marL="91425" marR="91425" marT="91425" marB="91425"/>
                </a:tc>
                <a:tc>
                  <a:txBody>
                    <a:bodyPr/>
                    <a:lstStyle/>
                    <a:p>
                      <a:pPr marL="0" lvl="0" indent="0" algn="l" rtl="0">
                        <a:spcBef>
                          <a:spcPts val="0"/>
                        </a:spcBef>
                        <a:spcAft>
                          <a:spcPts val="0"/>
                        </a:spcAft>
                        <a:buNone/>
                      </a:pPr>
                      <a:r>
                        <a:rPr lang="en-US" dirty="0"/>
                        <a:t>0.9</a:t>
                      </a:r>
                      <a:endParaRPr dirty="0"/>
                    </a:p>
                  </a:txBody>
                  <a:tcPr marL="91425" marR="91425" marT="91425" marB="91425"/>
                </a:tc>
                <a:extLst>
                  <a:ext uri="{0D108BD9-81ED-4DB2-BD59-A6C34878D82A}">
                    <a16:rowId xmlns:a16="http://schemas.microsoft.com/office/drawing/2014/main" val="10003"/>
                  </a:ext>
                </a:extLst>
              </a:tr>
            </a:tbl>
          </a:graphicData>
        </a:graphic>
      </p:graphicFrame>
      <p:sp>
        <p:nvSpPr>
          <p:cNvPr id="4" name="TextBox 3">
            <a:extLst>
              <a:ext uri="{FF2B5EF4-FFF2-40B4-BE49-F238E27FC236}">
                <a16:creationId xmlns:a16="http://schemas.microsoft.com/office/drawing/2014/main" id="{263A5697-9EC0-4743-80AC-C7B4F2CA2F3E}"/>
              </a:ext>
            </a:extLst>
          </p:cNvPr>
          <p:cNvSpPr txBox="1"/>
          <p:nvPr/>
        </p:nvSpPr>
        <p:spPr>
          <a:xfrm>
            <a:off x="5267016" y="3281573"/>
            <a:ext cx="1860042" cy="307777"/>
          </a:xfrm>
          <a:prstGeom prst="rect">
            <a:avLst/>
          </a:prstGeom>
          <a:noFill/>
        </p:spPr>
        <p:txBody>
          <a:bodyPr wrap="square" rtlCol="0">
            <a:spAutoFit/>
          </a:bodyPr>
          <a:lstStyle/>
          <a:p>
            <a:r>
              <a:rPr lang="en-US" u="sng" dirty="0"/>
              <a:t>Values before tuning:</a:t>
            </a:r>
          </a:p>
        </p:txBody>
      </p:sp>
      <p:sp>
        <p:nvSpPr>
          <p:cNvPr id="13" name="TextBox 12">
            <a:extLst>
              <a:ext uri="{FF2B5EF4-FFF2-40B4-BE49-F238E27FC236}">
                <a16:creationId xmlns:a16="http://schemas.microsoft.com/office/drawing/2014/main" id="{1FB22156-7003-4F50-9AB0-FE0051A190FD}"/>
              </a:ext>
            </a:extLst>
          </p:cNvPr>
          <p:cNvSpPr txBox="1"/>
          <p:nvPr/>
        </p:nvSpPr>
        <p:spPr>
          <a:xfrm>
            <a:off x="5292745" y="1076062"/>
            <a:ext cx="1834313" cy="307777"/>
          </a:xfrm>
          <a:prstGeom prst="rect">
            <a:avLst/>
          </a:prstGeom>
          <a:noFill/>
        </p:spPr>
        <p:txBody>
          <a:bodyPr wrap="square" rtlCol="0">
            <a:spAutoFit/>
          </a:bodyPr>
          <a:lstStyle/>
          <a:p>
            <a:r>
              <a:rPr lang="en-US" u="sng" dirty="0"/>
              <a:t>Values after tuning: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8"/>
          <p:cNvSpPr txBox="1">
            <a:spLocks noGrp="1"/>
          </p:cNvSpPr>
          <p:nvPr>
            <p:ph type="title"/>
          </p:nvPr>
        </p:nvSpPr>
        <p:spPr>
          <a:xfrm>
            <a:off x="780263" y="461639"/>
            <a:ext cx="7583473" cy="805214"/>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SzPts val="4400"/>
              <a:buFont typeface="Arial"/>
              <a:buNone/>
            </a:pPr>
            <a:r>
              <a:rPr lang="en-US" dirty="0"/>
              <a:t>4x4 grid output</a:t>
            </a:r>
            <a:endParaRPr dirty="0"/>
          </a:p>
        </p:txBody>
      </p:sp>
      <p:pic>
        <p:nvPicPr>
          <p:cNvPr id="4" name="4x4_edited">
            <a:hlinkClick r:id="" action="ppaction://media"/>
            <a:extLst>
              <a:ext uri="{FF2B5EF4-FFF2-40B4-BE49-F238E27FC236}">
                <a16:creationId xmlns:a16="http://schemas.microsoft.com/office/drawing/2014/main" id="{CD9310FB-6B23-472D-B34F-0C9FB226E51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73906" y="1266853"/>
            <a:ext cx="5551647" cy="4521388"/>
          </a:xfrm>
          <a:prstGeom prst="rect">
            <a:avLst/>
          </a:prstGeom>
        </p:spPr>
      </p:pic>
      <p:graphicFrame>
        <p:nvGraphicFramePr>
          <p:cNvPr id="5" name="Table 5">
            <a:extLst>
              <a:ext uri="{FF2B5EF4-FFF2-40B4-BE49-F238E27FC236}">
                <a16:creationId xmlns:a16="http://schemas.microsoft.com/office/drawing/2014/main" id="{CF998EA1-7C67-4926-BC53-3C5F5A86209C}"/>
              </a:ext>
            </a:extLst>
          </p:cNvPr>
          <p:cNvGraphicFramePr>
            <a:graphicFrameLocks noGrp="1"/>
          </p:cNvGraphicFramePr>
          <p:nvPr>
            <p:extLst>
              <p:ext uri="{D42A27DB-BD31-4B8C-83A1-F6EECF244321}">
                <p14:modId xmlns:p14="http://schemas.microsoft.com/office/powerpoint/2010/main" val="4284939092"/>
              </p:ext>
            </p:extLst>
          </p:nvPr>
        </p:nvGraphicFramePr>
        <p:xfrm>
          <a:off x="5992427" y="1266854"/>
          <a:ext cx="2877666" cy="2417379"/>
        </p:xfrm>
        <a:graphic>
          <a:graphicData uri="http://schemas.openxmlformats.org/drawingml/2006/table">
            <a:tbl>
              <a:tblPr firstRow="1" bandRow="1">
                <a:tableStyleId>{B74FFDF3-D8E9-412B-9BC8-6D6446552AF4}</a:tableStyleId>
              </a:tblPr>
              <a:tblGrid>
                <a:gridCol w="1609852">
                  <a:extLst>
                    <a:ext uri="{9D8B030D-6E8A-4147-A177-3AD203B41FA5}">
                      <a16:colId xmlns:a16="http://schemas.microsoft.com/office/drawing/2014/main" val="1665161791"/>
                    </a:ext>
                  </a:extLst>
                </a:gridCol>
                <a:gridCol w="1267814">
                  <a:extLst>
                    <a:ext uri="{9D8B030D-6E8A-4147-A177-3AD203B41FA5}">
                      <a16:colId xmlns:a16="http://schemas.microsoft.com/office/drawing/2014/main" val="838774439"/>
                    </a:ext>
                  </a:extLst>
                </a:gridCol>
              </a:tblGrid>
              <a:tr h="708542">
                <a:tc>
                  <a:txBody>
                    <a:bodyPr/>
                    <a:lstStyle/>
                    <a:p>
                      <a:pPr algn="ctr"/>
                      <a:r>
                        <a:rPr lang="en-US" b="1" dirty="0">
                          <a:solidFill>
                            <a:schemeClr val="tx1"/>
                          </a:solidFill>
                        </a:rPr>
                        <a:t>Maze Size ( 4X4 )</a:t>
                      </a:r>
                    </a:p>
                  </a:txBody>
                  <a:tcPr/>
                </a:tc>
                <a:tc>
                  <a:txBody>
                    <a:bodyPr/>
                    <a:lstStyle/>
                    <a:p>
                      <a:pPr algn="ctr"/>
                      <a:r>
                        <a:rPr lang="en-US" b="1" dirty="0">
                          <a:solidFill>
                            <a:schemeClr val="tx1"/>
                          </a:solidFill>
                        </a:rPr>
                        <a:t>Number</a:t>
                      </a:r>
                    </a:p>
                  </a:txBody>
                  <a:tcPr/>
                </a:tc>
                <a:extLst>
                  <a:ext uri="{0D108BD9-81ED-4DB2-BD59-A6C34878D82A}">
                    <a16:rowId xmlns:a16="http://schemas.microsoft.com/office/drawing/2014/main" val="3382893766"/>
                  </a:ext>
                </a:extLst>
              </a:tr>
              <a:tr h="708542">
                <a:tc>
                  <a:txBody>
                    <a:bodyPr/>
                    <a:lstStyle/>
                    <a:p>
                      <a:r>
                        <a:rPr lang="en-US" b="1" dirty="0"/>
                        <a:t>Average time of execution</a:t>
                      </a:r>
                    </a:p>
                  </a:txBody>
                  <a:tcPr/>
                </a:tc>
                <a:tc>
                  <a:txBody>
                    <a:bodyPr/>
                    <a:lstStyle/>
                    <a:p>
                      <a:r>
                        <a:rPr lang="en-US" b="1" dirty="0"/>
                        <a:t>0.487 sec</a:t>
                      </a:r>
                    </a:p>
                  </a:txBody>
                  <a:tcPr/>
                </a:tc>
                <a:extLst>
                  <a:ext uri="{0D108BD9-81ED-4DB2-BD59-A6C34878D82A}">
                    <a16:rowId xmlns:a16="http://schemas.microsoft.com/office/drawing/2014/main" val="1336126718"/>
                  </a:ext>
                </a:extLst>
              </a:tr>
              <a:tr h="1000295">
                <a:tc>
                  <a:txBody>
                    <a:bodyPr/>
                    <a:lstStyle/>
                    <a:p>
                      <a:r>
                        <a:rPr lang="en-US" b="1" dirty="0"/>
                        <a:t>Average Number of iteration</a:t>
                      </a:r>
                    </a:p>
                  </a:txBody>
                  <a:tcPr/>
                </a:tc>
                <a:tc>
                  <a:txBody>
                    <a:bodyPr/>
                    <a:lstStyle/>
                    <a:p>
                      <a:r>
                        <a:rPr lang="en-US" b="1" dirty="0"/>
                        <a:t>15episodes</a:t>
                      </a:r>
                    </a:p>
                  </a:txBody>
                  <a:tcPr/>
                </a:tc>
                <a:extLst>
                  <a:ext uri="{0D108BD9-81ED-4DB2-BD59-A6C34878D82A}">
                    <a16:rowId xmlns:a16="http://schemas.microsoft.com/office/drawing/2014/main" val="3190629475"/>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CSE 3 Tab Theme">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265</TotalTime>
  <Words>1141</Words>
  <Application>Microsoft Office PowerPoint</Application>
  <PresentationFormat>On-screen Show (4:3)</PresentationFormat>
  <Paragraphs>227</Paragraphs>
  <Slides>17</Slides>
  <Notes>14</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Montserrat</vt:lpstr>
      <vt:lpstr>Calibri</vt:lpstr>
      <vt:lpstr>Noto Sans Symbols</vt:lpstr>
      <vt:lpstr>Montserrat Medium</vt:lpstr>
      <vt:lpstr>CSE 3 Tab Theme</vt:lpstr>
      <vt:lpstr>Reinforcement Learning for Maze solving</vt:lpstr>
      <vt:lpstr>Outline</vt:lpstr>
      <vt:lpstr>Introduction</vt:lpstr>
      <vt:lpstr>Q-Learning</vt:lpstr>
      <vt:lpstr>Q Learning</vt:lpstr>
      <vt:lpstr>Method of Q-Learning</vt:lpstr>
      <vt:lpstr>Environment</vt:lpstr>
      <vt:lpstr>Parameters and Q-Table</vt:lpstr>
      <vt:lpstr>4x4 grid output</vt:lpstr>
      <vt:lpstr>5x5 grid output</vt:lpstr>
      <vt:lpstr>10x10 Standard space</vt:lpstr>
      <vt:lpstr>10x10 Complex space </vt:lpstr>
      <vt:lpstr>Plots for 4x4 and 5x5</vt:lpstr>
      <vt:lpstr>PowerPoint Presentation</vt:lpstr>
      <vt:lpstr>Analysis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Reinforcement Learning for Maze solving</dc:title>
  <dc:creator>nishi2708@outlook.com</dc:creator>
  <cp:lastModifiedBy>nishi2708@outlook.com</cp:lastModifiedBy>
  <cp:revision>18</cp:revision>
  <dcterms:created xsi:type="dcterms:W3CDTF">2020-05-11T22:08:17Z</dcterms:created>
  <dcterms:modified xsi:type="dcterms:W3CDTF">2020-05-12T02:36:03Z</dcterms:modified>
</cp:coreProperties>
</file>